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1" r:id="rId1"/>
  </p:sldMasterIdLst>
  <p:notesMasterIdLst>
    <p:notesMasterId r:id="rId61"/>
  </p:notesMasterIdLst>
  <p:sldIdLst>
    <p:sldId id="256" r:id="rId2"/>
    <p:sldId id="410" r:id="rId3"/>
    <p:sldId id="417" r:id="rId4"/>
    <p:sldId id="411" r:id="rId5"/>
    <p:sldId id="412" r:id="rId6"/>
    <p:sldId id="413" r:id="rId7"/>
    <p:sldId id="414" r:id="rId8"/>
    <p:sldId id="421" r:id="rId9"/>
    <p:sldId id="382" r:id="rId10"/>
    <p:sldId id="420" r:id="rId11"/>
    <p:sldId id="423" r:id="rId12"/>
    <p:sldId id="424" r:id="rId13"/>
    <p:sldId id="425" r:id="rId14"/>
    <p:sldId id="426" r:id="rId15"/>
    <p:sldId id="427" r:id="rId16"/>
    <p:sldId id="428" r:id="rId17"/>
    <p:sldId id="429" r:id="rId18"/>
    <p:sldId id="430" r:id="rId19"/>
    <p:sldId id="431" r:id="rId20"/>
    <p:sldId id="432" r:id="rId21"/>
    <p:sldId id="433" r:id="rId22"/>
    <p:sldId id="434" r:id="rId23"/>
    <p:sldId id="436" r:id="rId24"/>
    <p:sldId id="419" r:id="rId25"/>
    <p:sldId id="415" r:id="rId26"/>
    <p:sldId id="418" r:id="rId27"/>
    <p:sldId id="416" r:id="rId28"/>
    <p:sldId id="438" r:id="rId29"/>
    <p:sldId id="437" r:id="rId30"/>
    <p:sldId id="409" r:id="rId31"/>
    <p:sldId id="32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2" r:id="rId40"/>
    <p:sldId id="396" r:id="rId41"/>
    <p:sldId id="397" r:id="rId42"/>
    <p:sldId id="398" r:id="rId43"/>
    <p:sldId id="399" r:id="rId44"/>
    <p:sldId id="400" r:id="rId45"/>
    <p:sldId id="393" r:id="rId46"/>
    <p:sldId id="394" r:id="rId47"/>
    <p:sldId id="391" r:id="rId48"/>
    <p:sldId id="395" r:id="rId49"/>
    <p:sldId id="401" r:id="rId50"/>
    <p:sldId id="402" r:id="rId51"/>
    <p:sldId id="403" r:id="rId52"/>
    <p:sldId id="404" r:id="rId53"/>
    <p:sldId id="405" r:id="rId54"/>
    <p:sldId id="406" r:id="rId55"/>
    <p:sldId id="407" r:id="rId56"/>
    <p:sldId id="442" r:id="rId57"/>
    <p:sldId id="441" r:id="rId58"/>
    <p:sldId id="439" r:id="rId59"/>
    <p:sldId id="381" r:id="rId6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79" autoAdjust="0"/>
  </p:normalViewPr>
  <p:slideViewPr>
    <p:cSldViewPr snapToGrid="0">
      <p:cViewPr varScale="1">
        <p:scale>
          <a:sx n="99" d="100"/>
          <a:sy n="99" d="100"/>
        </p:scale>
        <p:origin x="2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E2C74-7652-4020-8CBA-1BB4146FFEBE}" type="datetimeFigureOut">
              <a:rPr lang="es-ES" smtClean="0"/>
              <a:t>29/10/2024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7A920-363E-4EFB-9ED7-B73E5E0B71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91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29/10/2024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579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29/10/2024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0732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29/10/2024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2816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29/10/2024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396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29/10/2024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883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29/10/2024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2214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29/10/2024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6017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29/10/2024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4707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29/10/2024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499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29/10/2024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71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29/10/2024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9875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56F6C-E7C0-4008-9D3B-A5EE169E2453}" type="datetimeFigureOut">
              <a:rPr lang="es-ES" smtClean="0"/>
              <a:t>29/10/2024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017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37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9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6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60.png"/><Relationship Id="rId5" Type="http://schemas.openxmlformats.org/officeDocument/2006/relationships/image" Target="../media/image51.png"/><Relationship Id="rId10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55.png"/><Relationship Id="rId12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50.pn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55.png"/><Relationship Id="rId12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70.png"/><Relationship Id="rId4" Type="http://schemas.openxmlformats.org/officeDocument/2006/relationships/image" Target="../media/image50.png"/><Relationship Id="rId9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1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1.png"/><Relationship Id="rId3" Type="http://schemas.openxmlformats.org/officeDocument/2006/relationships/image" Target="../media/image961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0.png"/><Relationship Id="rId10" Type="http://schemas.openxmlformats.org/officeDocument/2006/relationships/image" Target="../media/image105.png"/><Relationship Id="rId4" Type="http://schemas.openxmlformats.org/officeDocument/2006/relationships/image" Target="../media/image990.png"/><Relationship Id="rId9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03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7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9" Type="http://schemas.openxmlformats.org/officeDocument/2006/relationships/image" Target="../media/image1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10.png"/><Relationship Id="rId5" Type="http://schemas.openxmlformats.org/officeDocument/2006/relationships/image" Target="../media/image410.png"/><Relationship Id="rId10" Type="http://schemas.openxmlformats.org/officeDocument/2006/relationships/image" Target="../media/image910.png"/><Relationship Id="rId4" Type="http://schemas.openxmlformats.org/officeDocument/2006/relationships/image" Target="../media/image310.png"/><Relationship Id="rId9" Type="http://schemas.openxmlformats.org/officeDocument/2006/relationships/image" Target="../media/image8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5.png"/><Relationship Id="rId3" Type="http://schemas.openxmlformats.org/officeDocument/2006/relationships/image" Target="../media/image1230.png"/><Relationship Id="rId21" Type="http://schemas.openxmlformats.org/officeDocument/2006/relationships/image" Target="../media/image300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4.png"/><Relationship Id="rId2" Type="http://schemas.openxmlformats.org/officeDocument/2006/relationships/image" Target="../media/image1110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40.png"/><Relationship Id="rId15" Type="http://schemas.openxmlformats.org/officeDocument/2006/relationships/image" Target="../media/image142.png"/><Relationship Id="rId10" Type="http://schemas.openxmlformats.org/officeDocument/2006/relationships/image" Target="../media/image136.png"/><Relationship Id="rId19" Type="http://schemas.openxmlformats.org/officeDocument/2006/relationships/image" Target="../media/image146.png"/><Relationship Id="rId4" Type="http://schemas.openxmlformats.org/officeDocument/2006/relationships/image" Target="../media/image1300.png"/><Relationship Id="rId9" Type="http://schemas.openxmlformats.org/officeDocument/2006/relationships/image" Target="../media/image135.png"/><Relationship Id="rId14" Type="http://schemas.openxmlformats.org/officeDocument/2006/relationships/image" Target="../media/image1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151.png"/><Relationship Id="rId4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39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43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9.png"/><Relationship Id="rId7" Type="http://schemas.openxmlformats.org/officeDocument/2006/relationships/image" Target="../media/image48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160.png"/><Relationship Id="rId10" Type="http://schemas.openxmlformats.org/officeDocument/2006/relationships/image" Target="../media/image511.png"/><Relationship Id="rId4" Type="http://schemas.openxmlformats.org/officeDocument/2006/relationships/image" Target="../media/image450.png"/><Relationship Id="rId9" Type="http://schemas.openxmlformats.org/officeDocument/2006/relationships/image" Target="../media/image1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520.png"/><Relationship Id="rId7" Type="http://schemas.openxmlformats.org/officeDocument/2006/relationships/image" Target="../media/image56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67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6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2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71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6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74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7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1.png"/><Relationship Id="rId5" Type="http://schemas.openxmlformats.org/officeDocument/2006/relationships/image" Target="../media/image800.png"/><Relationship Id="rId4" Type="http://schemas.openxmlformats.org/officeDocument/2006/relationships/image" Target="../media/image1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1.png"/><Relationship Id="rId3" Type="http://schemas.openxmlformats.org/officeDocument/2006/relationships/image" Target="../media/image181.png"/><Relationship Id="rId7" Type="http://schemas.openxmlformats.org/officeDocument/2006/relationships/image" Target="../media/image90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4.png"/><Relationship Id="rId7" Type="http://schemas.openxmlformats.org/officeDocument/2006/relationships/image" Target="../media/image96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0.png"/><Relationship Id="rId9" Type="http://schemas.openxmlformats.org/officeDocument/2006/relationships/image" Target="../media/image1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8.png"/><Relationship Id="rId4" Type="http://schemas.openxmlformats.org/officeDocument/2006/relationships/image" Target="../media/image10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99.png"/><Relationship Id="rId7" Type="http://schemas.openxmlformats.org/officeDocument/2006/relationships/image" Target="../media/image206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01.png"/><Relationship Id="rId5" Type="http://schemas.openxmlformats.org/officeDocument/2006/relationships/image" Target="../media/image214.png"/><Relationship Id="rId10" Type="http://schemas.openxmlformats.org/officeDocument/2006/relationships/image" Target="../media/image200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12.png"/><Relationship Id="rId7" Type="http://schemas.openxmlformats.org/officeDocument/2006/relationships/image" Target="../media/image22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19.png"/><Relationship Id="rId4" Type="http://schemas.openxmlformats.org/officeDocument/2006/relationships/image" Target="../media/image199.png"/><Relationship Id="rId9" Type="http://schemas.openxmlformats.org/officeDocument/2006/relationships/image" Target="../media/image2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87165" y="1763641"/>
            <a:ext cx="9933272" cy="2616199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(20242Q) 72.27 - Sistemas de Inteligencia Artificial - Comisión: S</a:t>
            </a:r>
            <a:br>
              <a:rPr lang="es-ES" b="1" dirty="0"/>
            </a:br>
            <a:endParaRPr lang="es-ES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5128" y="4137190"/>
            <a:ext cx="11896826" cy="1388534"/>
          </a:xfrm>
        </p:spPr>
        <p:txBody>
          <a:bodyPr>
            <a:noAutofit/>
          </a:bodyPr>
          <a:lstStyle/>
          <a:p>
            <a:r>
              <a:rPr lang="es-ES" sz="2800" dirty="0" smtClean="0"/>
              <a:t> </a:t>
            </a:r>
          </a:p>
          <a:p>
            <a:r>
              <a:rPr lang="es-ES" sz="2800" dirty="0" smtClean="0"/>
              <a:t>Pellegrini Jorge Orlando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366456" y="4118230"/>
            <a:ext cx="1414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/>
              <a:t>Grupo 9</a:t>
            </a:r>
            <a:endParaRPr lang="es-ES" sz="2800" b="1" dirty="0"/>
          </a:p>
        </p:txBody>
      </p:sp>
      <p:sp>
        <p:nvSpPr>
          <p:cNvPr id="8" name="Rectángulo 7"/>
          <p:cNvSpPr/>
          <p:nvPr/>
        </p:nvSpPr>
        <p:spPr>
          <a:xfrm>
            <a:off x="10619092" y="6330168"/>
            <a:ext cx="13837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</a:rPr>
              <a:t>Grupo 9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15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6317" y="903192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Resultados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1248911" y="3122674"/>
                <a:ext cx="7761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 smtClean="0"/>
                  <a:t>25</a:t>
                </a:r>
                <a:endParaRPr lang="es-ES" sz="2000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911" y="3122674"/>
                <a:ext cx="776110" cy="307777"/>
              </a:xfrm>
              <a:prstGeom prst="rect">
                <a:avLst/>
              </a:prstGeom>
              <a:blipFill>
                <a:blip r:embed="rId3"/>
                <a:stretch>
                  <a:fillRect l="-8661" t="-25490" r="-18898" b="-490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1201242" y="2635715"/>
                <a:ext cx="9870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s-ES" sz="2000" dirty="0" smtClean="0"/>
                  <a:t>3</a:t>
                </a:r>
                <a:endParaRPr lang="es-ES" sz="2000" dirty="0"/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42" y="2635715"/>
                <a:ext cx="987065" cy="400110"/>
              </a:xfrm>
              <a:prstGeom prst="rect">
                <a:avLst/>
              </a:prstGeom>
              <a:blipFill>
                <a:blip r:embed="rId4"/>
                <a:stretch>
                  <a:fillRect t="-7576" r="-5556" b="-257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uadroTexto 92"/>
              <p:cNvSpPr txBox="1"/>
              <p:nvPr/>
            </p:nvSpPr>
            <p:spPr>
              <a:xfrm>
                <a:off x="1280601" y="3629619"/>
                <a:ext cx="6984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93" name="CuadroTexto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601" y="3629619"/>
                <a:ext cx="698461" cy="307777"/>
              </a:xfrm>
              <a:prstGeom prst="rect">
                <a:avLst/>
              </a:prstGeom>
              <a:blipFill>
                <a:blip r:embed="rId5"/>
                <a:stretch>
                  <a:fillRect l="-12174" r="-7826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1162735" y="2225688"/>
                <a:ext cx="191629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𝑖𝑡𝑒𝑟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ES" sz="2000" dirty="0" smtClean="0"/>
                  <a:t>50</a:t>
                </a:r>
                <a:endParaRPr lang="es-ES" sz="2000" dirty="0"/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735" y="2225688"/>
                <a:ext cx="1916294" cy="400110"/>
              </a:xfrm>
              <a:prstGeom prst="rect">
                <a:avLst/>
              </a:prstGeom>
              <a:blipFill>
                <a:blip r:embed="rId6"/>
                <a:stretch>
                  <a:fillRect t="-7576" r="-2229" b="-257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ángulo 94"/>
              <p:cNvSpPr/>
              <p:nvPr/>
            </p:nvSpPr>
            <p:spPr>
              <a:xfrm>
                <a:off x="1089349" y="1789820"/>
                <a:ext cx="14461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𝑒𝑑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95" name="Rectángulo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49" y="1789820"/>
                <a:ext cx="144616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5402" y="903192"/>
            <a:ext cx="3535881" cy="273227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5212" y="3597025"/>
            <a:ext cx="3500974" cy="268185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9870" y="912464"/>
            <a:ext cx="3427682" cy="2648663"/>
          </a:xfrm>
          <a:prstGeom prst="rect">
            <a:avLst/>
          </a:prstGeom>
        </p:spPr>
      </p:pic>
      <p:sp>
        <p:nvSpPr>
          <p:cNvPr id="99" name="Elipse 98"/>
          <p:cNvSpPr/>
          <p:nvPr/>
        </p:nvSpPr>
        <p:spPr>
          <a:xfrm>
            <a:off x="765326" y="4977284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00" name="Elipse 99"/>
          <p:cNvSpPr/>
          <p:nvPr/>
        </p:nvSpPr>
        <p:spPr>
          <a:xfrm>
            <a:off x="1528623" y="4977284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01" name="Elipse 100"/>
          <p:cNvSpPr/>
          <p:nvPr/>
        </p:nvSpPr>
        <p:spPr>
          <a:xfrm>
            <a:off x="765326" y="4326101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03" name="Elipse 102"/>
          <p:cNvSpPr/>
          <p:nvPr/>
        </p:nvSpPr>
        <p:spPr>
          <a:xfrm>
            <a:off x="1528624" y="4330671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104" name="Conector recto 103"/>
          <p:cNvCxnSpPr>
            <a:stCxn id="99" idx="0"/>
            <a:endCxn id="101" idx="4"/>
          </p:cNvCxnSpPr>
          <p:nvPr/>
        </p:nvCxnSpPr>
        <p:spPr>
          <a:xfrm flipV="1">
            <a:off x="868090" y="4535312"/>
            <a:ext cx="0" cy="441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/>
          <p:cNvCxnSpPr>
            <a:stCxn id="99" idx="6"/>
            <a:endCxn id="100" idx="2"/>
          </p:cNvCxnSpPr>
          <p:nvPr/>
        </p:nvCxnSpPr>
        <p:spPr>
          <a:xfrm>
            <a:off x="970854" y="5081890"/>
            <a:ext cx="5577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106"/>
          <p:cNvCxnSpPr>
            <a:stCxn id="103" idx="4"/>
            <a:endCxn id="100" idx="0"/>
          </p:cNvCxnSpPr>
          <p:nvPr/>
        </p:nvCxnSpPr>
        <p:spPr>
          <a:xfrm flipH="1">
            <a:off x="1631387" y="4539882"/>
            <a:ext cx="1" cy="437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/>
          <p:cNvCxnSpPr>
            <a:stCxn id="101" idx="6"/>
            <a:endCxn id="103" idx="2"/>
          </p:cNvCxnSpPr>
          <p:nvPr/>
        </p:nvCxnSpPr>
        <p:spPr>
          <a:xfrm>
            <a:off x="970854" y="4430707"/>
            <a:ext cx="557770" cy="45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ipse 108"/>
          <p:cNvSpPr/>
          <p:nvPr/>
        </p:nvSpPr>
        <p:spPr>
          <a:xfrm>
            <a:off x="2120883" y="4990549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10" name="Elipse 109"/>
          <p:cNvSpPr/>
          <p:nvPr/>
        </p:nvSpPr>
        <p:spPr>
          <a:xfrm>
            <a:off x="2884180" y="4990549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11" name="Elipse 110"/>
          <p:cNvSpPr/>
          <p:nvPr/>
        </p:nvSpPr>
        <p:spPr>
          <a:xfrm>
            <a:off x="2120883" y="4339366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12" name="Elipse 111"/>
          <p:cNvSpPr/>
          <p:nvPr/>
        </p:nvSpPr>
        <p:spPr>
          <a:xfrm>
            <a:off x="2884181" y="4343936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113" name="Conector recto 112"/>
          <p:cNvCxnSpPr>
            <a:stCxn id="109" idx="0"/>
            <a:endCxn id="111" idx="4"/>
          </p:cNvCxnSpPr>
          <p:nvPr/>
        </p:nvCxnSpPr>
        <p:spPr>
          <a:xfrm flipV="1">
            <a:off x="2223647" y="4548577"/>
            <a:ext cx="0" cy="441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cto 114"/>
          <p:cNvCxnSpPr>
            <a:stCxn id="109" idx="6"/>
            <a:endCxn id="110" idx="2"/>
          </p:cNvCxnSpPr>
          <p:nvPr/>
        </p:nvCxnSpPr>
        <p:spPr>
          <a:xfrm>
            <a:off x="2326411" y="5095155"/>
            <a:ext cx="5577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115"/>
          <p:cNvCxnSpPr>
            <a:stCxn id="112" idx="4"/>
            <a:endCxn id="110" idx="0"/>
          </p:cNvCxnSpPr>
          <p:nvPr/>
        </p:nvCxnSpPr>
        <p:spPr>
          <a:xfrm flipH="1">
            <a:off x="2986944" y="4553147"/>
            <a:ext cx="1" cy="437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cto 117"/>
          <p:cNvCxnSpPr>
            <a:stCxn id="111" idx="6"/>
            <a:endCxn id="112" idx="2"/>
          </p:cNvCxnSpPr>
          <p:nvPr/>
        </p:nvCxnSpPr>
        <p:spPr>
          <a:xfrm>
            <a:off x="2326411" y="4443972"/>
            <a:ext cx="557770" cy="45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Elipse 118"/>
          <p:cNvSpPr/>
          <p:nvPr/>
        </p:nvSpPr>
        <p:spPr>
          <a:xfrm>
            <a:off x="2120882" y="6229077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26" name="Elipse 125"/>
          <p:cNvSpPr/>
          <p:nvPr/>
        </p:nvSpPr>
        <p:spPr>
          <a:xfrm>
            <a:off x="2884179" y="6229077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27" name="Elipse 126"/>
          <p:cNvSpPr/>
          <p:nvPr/>
        </p:nvSpPr>
        <p:spPr>
          <a:xfrm>
            <a:off x="2120882" y="5577894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/>
          <p:nvPr/>
        </p:nvSpPr>
        <p:spPr>
          <a:xfrm>
            <a:off x="2884180" y="5582464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129" name="Conector recto 128"/>
          <p:cNvCxnSpPr>
            <a:stCxn id="119" idx="0"/>
            <a:endCxn id="127" idx="4"/>
          </p:cNvCxnSpPr>
          <p:nvPr/>
        </p:nvCxnSpPr>
        <p:spPr>
          <a:xfrm flipV="1">
            <a:off x="2223646" y="5787105"/>
            <a:ext cx="0" cy="441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cto 129"/>
          <p:cNvCxnSpPr>
            <a:stCxn id="119" idx="6"/>
            <a:endCxn id="126" idx="2"/>
          </p:cNvCxnSpPr>
          <p:nvPr/>
        </p:nvCxnSpPr>
        <p:spPr>
          <a:xfrm>
            <a:off x="2326410" y="6333683"/>
            <a:ext cx="5577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cto 130"/>
          <p:cNvCxnSpPr>
            <a:stCxn id="128" idx="4"/>
            <a:endCxn id="126" idx="0"/>
          </p:cNvCxnSpPr>
          <p:nvPr/>
        </p:nvCxnSpPr>
        <p:spPr>
          <a:xfrm flipH="1">
            <a:off x="2986943" y="5791675"/>
            <a:ext cx="1" cy="437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cto 131"/>
          <p:cNvCxnSpPr>
            <a:stCxn id="127" idx="6"/>
            <a:endCxn id="128" idx="2"/>
          </p:cNvCxnSpPr>
          <p:nvPr/>
        </p:nvCxnSpPr>
        <p:spPr>
          <a:xfrm>
            <a:off x="2326410" y="5682500"/>
            <a:ext cx="557770" cy="45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Elipse 132"/>
          <p:cNvSpPr/>
          <p:nvPr/>
        </p:nvSpPr>
        <p:spPr>
          <a:xfrm>
            <a:off x="763771" y="6226383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34" name="Elipse 133"/>
          <p:cNvSpPr/>
          <p:nvPr/>
        </p:nvSpPr>
        <p:spPr>
          <a:xfrm>
            <a:off x="1527068" y="6226383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35" name="Elipse 134"/>
          <p:cNvSpPr/>
          <p:nvPr/>
        </p:nvSpPr>
        <p:spPr>
          <a:xfrm>
            <a:off x="763771" y="5575200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38" name="Elipse 137"/>
          <p:cNvSpPr/>
          <p:nvPr/>
        </p:nvSpPr>
        <p:spPr>
          <a:xfrm>
            <a:off x="1527069" y="5579770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139" name="Conector recto 138"/>
          <p:cNvCxnSpPr>
            <a:stCxn id="133" idx="0"/>
            <a:endCxn id="135" idx="4"/>
          </p:cNvCxnSpPr>
          <p:nvPr/>
        </p:nvCxnSpPr>
        <p:spPr>
          <a:xfrm flipV="1">
            <a:off x="866535" y="5784411"/>
            <a:ext cx="0" cy="441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cto 139"/>
          <p:cNvCxnSpPr>
            <a:stCxn id="133" idx="6"/>
            <a:endCxn id="134" idx="2"/>
          </p:cNvCxnSpPr>
          <p:nvPr/>
        </p:nvCxnSpPr>
        <p:spPr>
          <a:xfrm>
            <a:off x="969299" y="6330989"/>
            <a:ext cx="5577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140"/>
          <p:cNvCxnSpPr>
            <a:stCxn id="138" idx="4"/>
            <a:endCxn id="134" idx="0"/>
          </p:cNvCxnSpPr>
          <p:nvPr/>
        </p:nvCxnSpPr>
        <p:spPr>
          <a:xfrm flipH="1">
            <a:off x="1629832" y="5788981"/>
            <a:ext cx="1" cy="437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141"/>
          <p:cNvCxnSpPr>
            <a:stCxn id="135" idx="6"/>
            <a:endCxn id="138" idx="2"/>
          </p:cNvCxnSpPr>
          <p:nvPr/>
        </p:nvCxnSpPr>
        <p:spPr>
          <a:xfrm>
            <a:off x="969299" y="5679806"/>
            <a:ext cx="557770" cy="45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cto 142"/>
          <p:cNvCxnSpPr>
            <a:stCxn id="109" idx="4"/>
            <a:endCxn id="127" idx="0"/>
          </p:cNvCxnSpPr>
          <p:nvPr/>
        </p:nvCxnSpPr>
        <p:spPr>
          <a:xfrm flipH="1">
            <a:off x="2223646" y="5199760"/>
            <a:ext cx="1" cy="378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cto 143"/>
          <p:cNvCxnSpPr>
            <a:stCxn id="110" idx="4"/>
            <a:endCxn id="128" idx="0"/>
          </p:cNvCxnSpPr>
          <p:nvPr/>
        </p:nvCxnSpPr>
        <p:spPr>
          <a:xfrm>
            <a:off x="2986944" y="5199760"/>
            <a:ext cx="0" cy="3827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cto 144"/>
          <p:cNvCxnSpPr>
            <a:stCxn id="100" idx="4"/>
            <a:endCxn id="138" idx="0"/>
          </p:cNvCxnSpPr>
          <p:nvPr/>
        </p:nvCxnSpPr>
        <p:spPr>
          <a:xfrm flipH="1">
            <a:off x="1629833" y="5186495"/>
            <a:ext cx="1554" cy="393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cto 145"/>
          <p:cNvCxnSpPr>
            <a:stCxn id="99" idx="4"/>
            <a:endCxn id="135" idx="0"/>
          </p:cNvCxnSpPr>
          <p:nvPr/>
        </p:nvCxnSpPr>
        <p:spPr>
          <a:xfrm flipH="1">
            <a:off x="866535" y="5186495"/>
            <a:ext cx="1555" cy="3887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146"/>
          <p:cNvCxnSpPr>
            <a:stCxn id="127" idx="2"/>
            <a:endCxn id="138" idx="6"/>
          </p:cNvCxnSpPr>
          <p:nvPr/>
        </p:nvCxnSpPr>
        <p:spPr>
          <a:xfrm flipH="1">
            <a:off x="1732597" y="5682500"/>
            <a:ext cx="388285" cy="18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cto 147"/>
          <p:cNvCxnSpPr>
            <a:stCxn id="111" idx="2"/>
            <a:endCxn id="103" idx="6"/>
          </p:cNvCxnSpPr>
          <p:nvPr/>
        </p:nvCxnSpPr>
        <p:spPr>
          <a:xfrm flipH="1" flipV="1">
            <a:off x="1734152" y="4435277"/>
            <a:ext cx="386731" cy="86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cto 148"/>
          <p:cNvCxnSpPr>
            <a:stCxn id="109" idx="2"/>
            <a:endCxn id="100" idx="6"/>
          </p:cNvCxnSpPr>
          <p:nvPr/>
        </p:nvCxnSpPr>
        <p:spPr>
          <a:xfrm flipH="1" flipV="1">
            <a:off x="1734151" y="5081890"/>
            <a:ext cx="386732" cy="132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cto 149"/>
          <p:cNvCxnSpPr>
            <a:stCxn id="119" idx="2"/>
            <a:endCxn id="134" idx="6"/>
          </p:cNvCxnSpPr>
          <p:nvPr/>
        </p:nvCxnSpPr>
        <p:spPr>
          <a:xfrm flipH="1" flipV="1">
            <a:off x="1732596" y="6330989"/>
            <a:ext cx="388286" cy="26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/>
              <p:cNvSpPr txBox="1"/>
              <p:nvPr/>
            </p:nvSpPr>
            <p:spPr>
              <a:xfrm>
                <a:off x="3695881" y="4712510"/>
                <a:ext cx="3421962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𝐷𝑖𝑠𝑡𝑎𝑛𝑐𝑖𝑎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881" y="4712510"/>
                <a:ext cx="3421962" cy="6707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/>
          <p:cNvSpPr txBox="1"/>
          <p:nvPr/>
        </p:nvSpPr>
        <p:spPr>
          <a:xfrm>
            <a:off x="4157204" y="5310474"/>
            <a:ext cx="239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Para todos los atributos</a:t>
            </a:r>
            <a:endParaRPr lang="es-ES" dirty="0"/>
          </a:p>
        </p:txBody>
      </p:sp>
      <p:sp>
        <p:nvSpPr>
          <p:cNvPr id="56" name="CuadroTexto 55"/>
          <p:cNvSpPr txBox="1"/>
          <p:nvPr/>
        </p:nvSpPr>
        <p:spPr>
          <a:xfrm>
            <a:off x="7983782" y="6278880"/>
            <a:ext cx="393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Para la ultima neurona y ultimo atributo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41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6317" y="903192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Resultados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1248911" y="3122674"/>
                <a:ext cx="6462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 smtClean="0"/>
                  <a:t>5</a:t>
                </a:r>
                <a:endParaRPr lang="es-ES" sz="2000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911" y="3122674"/>
                <a:ext cx="646267" cy="307777"/>
              </a:xfrm>
              <a:prstGeom prst="rect">
                <a:avLst/>
              </a:prstGeom>
              <a:blipFill>
                <a:blip r:embed="rId3"/>
                <a:stretch>
                  <a:fillRect l="-10377" t="-25490" r="-22642" b="-490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1201242" y="2635715"/>
                <a:ext cx="9870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s-ES" sz="2000" dirty="0" smtClean="0"/>
                  <a:t>5</a:t>
                </a:r>
                <a:endParaRPr lang="es-ES" sz="2000" dirty="0"/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42" y="2635715"/>
                <a:ext cx="987065" cy="400110"/>
              </a:xfrm>
              <a:prstGeom prst="rect">
                <a:avLst/>
              </a:prstGeom>
              <a:blipFill>
                <a:blip r:embed="rId4"/>
                <a:stretch>
                  <a:fillRect t="-7576" r="-5556" b="-257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uadroTexto 92"/>
              <p:cNvSpPr txBox="1"/>
              <p:nvPr/>
            </p:nvSpPr>
            <p:spPr>
              <a:xfrm>
                <a:off x="1280601" y="3629619"/>
                <a:ext cx="556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 smtClean="0"/>
                  <a:t>3</a:t>
                </a:r>
                <a:endParaRPr lang="es-ES" sz="2000" dirty="0"/>
              </a:p>
            </p:txBody>
          </p:sp>
        </mc:Choice>
        <mc:Fallback xmlns="">
          <p:sp>
            <p:nvSpPr>
              <p:cNvPr id="93" name="CuadroTexto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601" y="3629619"/>
                <a:ext cx="556691" cy="307777"/>
              </a:xfrm>
              <a:prstGeom prst="rect">
                <a:avLst/>
              </a:prstGeom>
              <a:blipFill>
                <a:blip r:embed="rId5"/>
                <a:stretch>
                  <a:fillRect l="-20879" t="-25490" r="-27473" b="-490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1162735" y="2225688"/>
                <a:ext cx="19291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𝑖𝑡𝑒𝑟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s-ES" sz="2000" dirty="0" smtClean="0"/>
                  <a:t>0</a:t>
                </a:r>
                <a:endParaRPr lang="es-ES" sz="2000" dirty="0"/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735" y="2225688"/>
                <a:ext cx="1929118" cy="400110"/>
              </a:xfrm>
              <a:prstGeom prst="rect">
                <a:avLst/>
              </a:prstGeom>
              <a:blipFill>
                <a:blip r:embed="rId6"/>
                <a:stretch>
                  <a:fillRect t="-7576" r="-2215" b="-257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ángulo 94"/>
              <p:cNvSpPr/>
              <p:nvPr/>
            </p:nvSpPr>
            <p:spPr>
              <a:xfrm>
                <a:off x="1089349" y="1789820"/>
                <a:ext cx="14461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𝑒𝑑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95" name="Rectángulo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349" y="1789820"/>
                <a:ext cx="144616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Elipse 98"/>
          <p:cNvSpPr/>
          <p:nvPr/>
        </p:nvSpPr>
        <p:spPr>
          <a:xfrm>
            <a:off x="765326" y="4977284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00" name="Elipse 99"/>
          <p:cNvSpPr/>
          <p:nvPr/>
        </p:nvSpPr>
        <p:spPr>
          <a:xfrm>
            <a:off x="1528623" y="4977284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01" name="Elipse 100"/>
          <p:cNvSpPr/>
          <p:nvPr/>
        </p:nvSpPr>
        <p:spPr>
          <a:xfrm>
            <a:off x="765326" y="4326101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03" name="Elipse 102"/>
          <p:cNvSpPr/>
          <p:nvPr/>
        </p:nvSpPr>
        <p:spPr>
          <a:xfrm>
            <a:off x="1528624" y="4330671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104" name="Conector recto 103"/>
          <p:cNvCxnSpPr>
            <a:stCxn id="99" idx="0"/>
            <a:endCxn id="101" idx="4"/>
          </p:cNvCxnSpPr>
          <p:nvPr/>
        </p:nvCxnSpPr>
        <p:spPr>
          <a:xfrm flipV="1">
            <a:off x="868090" y="4535312"/>
            <a:ext cx="0" cy="441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/>
          <p:cNvCxnSpPr>
            <a:stCxn id="99" idx="6"/>
            <a:endCxn id="100" idx="2"/>
          </p:cNvCxnSpPr>
          <p:nvPr/>
        </p:nvCxnSpPr>
        <p:spPr>
          <a:xfrm>
            <a:off x="970854" y="5081890"/>
            <a:ext cx="5577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106"/>
          <p:cNvCxnSpPr>
            <a:stCxn id="103" idx="4"/>
            <a:endCxn id="100" idx="0"/>
          </p:cNvCxnSpPr>
          <p:nvPr/>
        </p:nvCxnSpPr>
        <p:spPr>
          <a:xfrm flipH="1">
            <a:off x="1631387" y="4539882"/>
            <a:ext cx="1" cy="437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/>
          <p:cNvCxnSpPr>
            <a:stCxn id="101" idx="6"/>
            <a:endCxn id="103" idx="2"/>
          </p:cNvCxnSpPr>
          <p:nvPr/>
        </p:nvCxnSpPr>
        <p:spPr>
          <a:xfrm>
            <a:off x="970854" y="4430707"/>
            <a:ext cx="557770" cy="45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ipse 108"/>
          <p:cNvSpPr/>
          <p:nvPr/>
        </p:nvSpPr>
        <p:spPr>
          <a:xfrm>
            <a:off x="2120883" y="4990549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10" name="Elipse 109"/>
          <p:cNvSpPr/>
          <p:nvPr/>
        </p:nvSpPr>
        <p:spPr>
          <a:xfrm>
            <a:off x="2884180" y="4990549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11" name="Elipse 110"/>
          <p:cNvSpPr/>
          <p:nvPr/>
        </p:nvSpPr>
        <p:spPr>
          <a:xfrm>
            <a:off x="2120883" y="4339366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12" name="Elipse 111"/>
          <p:cNvSpPr/>
          <p:nvPr/>
        </p:nvSpPr>
        <p:spPr>
          <a:xfrm>
            <a:off x="2884181" y="4343936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113" name="Conector recto 112"/>
          <p:cNvCxnSpPr>
            <a:stCxn id="109" idx="0"/>
            <a:endCxn id="111" idx="4"/>
          </p:cNvCxnSpPr>
          <p:nvPr/>
        </p:nvCxnSpPr>
        <p:spPr>
          <a:xfrm flipV="1">
            <a:off x="2223647" y="4548577"/>
            <a:ext cx="0" cy="441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cto 114"/>
          <p:cNvCxnSpPr>
            <a:stCxn id="109" idx="6"/>
            <a:endCxn id="110" idx="2"/>
          </p:cNvCxnSpPr>
          <p:nvPr/>
        </p:nvCxnSpPr>
        <p:spPr>
          <a:xfrm>
            <a:off x="2326411" y="5095155"/>
            <a:ext cx="5577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115"/>
          <p:cNvCxnSpPr>
            <a:stCxn id="112" idx="4"/>
            <a:endCxn id="110" idx="0"/>
          </p:cNvCxnSpPr>
          <p:nvPr/>
        </p:nvCxnSpPr>
        <p:spPr>
          <a:xfrm flipH="1">
            <a:off x="2986944" y="4553147"/>
            <a:ext cx="1" cy="437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cto 117"/>
          <p:cNvCxnSpPr>
            <a:stCxn id="111" idx="6"/>
            <a:endCxn id="112" idx="2"/>
          </p:cNvCxnSpPr>
          <p:nvPr/>
        </p:nvCxnSpPr>
        <p:spPr>
          <a:xfrm>
            <a:off x="2326411" y="4443972"/>
            <a:ext cx="557770" cy="45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Elipse 118"/>
          <p:cNvSpPr/>
          <p:nvPr/>
        </p:nvSpPr>
        <p:spPr>
          <a:xfrm>
            <a:off x="2120882" y="6229077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26" name="Elipse 125"/>
          <p:cNvSpPr/>
          <p:nvPr/>
        </p:nvSpPr>
        <p:spPr>
          <a:xfrm>
            <a:off x="2884179" y="6229077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27" name="Elipse 126"/>
          <p:cNvSpPr/>
          <p:nvPr/>
        </p:nvSpPr>
        <p:spPr>
          <a:xfrm>
            <a:off x="2120882" y="5577894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/>
          <p:nvPr/>
        </p:nvSpPr>
        <p:spPr>
          <a:xfrm>
            <a:off x="2884180" y="5582464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129" name="Conector recto 128"/>
          <p:cNvCxnSpPr>
            <a:stCxn id="119" idx="0"/>
            <a:endCxn id="127" idx="4"/>
          </p:cNvCxnSpPr>
          <p:nvPr/>
        </p:nvCxnSpPr>
        <p:spPr>
          <a:xfrm flipV="1">
            <a:off x="2223646" y="5787105"/>
            <a:ext cx="0" cy="441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cto 129"/>
          <p:cNvCxnSpPr>
            <a:stCxn id="119" idx="6"/>
            <a:endCxn id="126" idx="2"/>
          </p:cNvCxnSpPr>
          <p:nvPr/>
        </p:nvCxnSpPr>
        <p:spPr>
          <a:xfrm>
            <a:off x="2326410" y="6333683"/>
            <a:ext cx="5577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cto 130"/>
          <p:cNvCxnSpPr>
            <a:stCxn id="128" idx="4"/>
            <a:endCxn id="126" idx="0"/>
          </p:cNvCxnSpPr>
          <p:nvPr/>
        </p:nvCxnSpPr>
        <p:spPr>
          <a:xfrm flipH="1">
            <a:off x="2986943" y="5791675"/>
            <a:ext cx="1" cy="437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cto 131"/>
          <p:cNvCxnSpPr>
            <a:stCxn id="127" idx="6"/>
            <a:endCxn id="128" idx="2"/>
          </p:cNvCxnSpPr>
          <p:nvPr/>
        </p:nvCxnSpPr>
        <p:spPr>
          <a:xfrm>
            <a:off x="2326410" y="5682500"/>
            <a:ext cx="557770" cy="45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Elipse 132"/>
          <p:cNvSpPr/>
          <p:nvPr/>
        </p:nvSpPr>
        <p:spPr>
          <a:xfrm>
            <a:off x="763771" y="6226383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34" name="Elipse 133"/>
          <p:cNvSpPr/>
          <p:nvPr/>
        </p:nvSpPr>
        <p:spPr>
          <a:xfrm>
            <a:off x="1527068" y="6226383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35" name="Elipse 134"/>
          <p:cNvSpPr/>
          <p:nvPr/>
        </p:nvSpPr>
        <p:spPr>
          <a:xfrm>
            <a:off x="763771" y="5575200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38" name="Elipse 137"/>
          <p:cNvSpPr/>
          <p:nvPr/>
        </p:nvSpPr>
        <p:spPr>
          <a:xfrm>
            <a:off x="1527069" y="5579770"/>
            <a:ext cx="205528" cy="2092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139" name="Conector recto 138"/>
          <p:cNvCxnSpPr>
            <a:stCxn id="133" idx="0"/>
            <a:endCxn id="135" idx="4"/>
          </p:cNvCxnSpPr>
          <p:nvPr/>
        </p:nvCxnSpPr>
        <p:spPr>
          <a:xfrm flipV="1">
            <a:off x="866535" y="5784411"/>
            <a:ext cx="0" cy="441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cto 139"/>
          <p:cNvCxnSpPr>
            <a:stCxn id="133" idx="6"/>
            <a:endCxn id="134" idx="2"/>
          </p:cNvCxnSpPr>
          <p:nvPr/>
        </p:nvCxnSpPr>
        <p:spPr>
          <a:xfrm>
            <a:off x="969299" y="6330989"/>
            <a:ext cx="5577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140"/>
          <p:cNvCxnSpPr>
            <a:stCxn id="138" idx="4"/>
            <a:endCxn id="134" idx="0"/>
          </p:cNvCxnSpPr>
          <p:nvPr/>
        </p:nvCxnSpPr>
        <p:spPr>
          <a:xfrm flipH="1">
            <a:off x="1629832" y="5788981"/>
            <a:ext cx="1" cy="4374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141"/>
          <p:cNvCxnSpPr>
            <a:stCxn id="135" idx="6"/>
            <a:endCxn id="138" idx="2"/>
          </p:cNvCxnSpPr>
          <p:nvPr/>
        </p:nvCxnSpPr>
        <p:spPr>
          <a:xfrm>
            <a:off x="969299" y="5679806"/>
            <a:ext cx="557770" cy="45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cto 142"/>
          <p:cNvCxnSpPr>
            <a:stCxn id="109" idx="4"/>
            <a:endCxn id="127" idx="0"/>
          </p:cNvCxnSpPr>
          <p:nvPr/>
        </p:nvCxnSpPr>
        <p:spPr>
          <a:xfrm flipH="1">
            <a:off x="2223646" y="5199760"/>
            <a:ext cx="1" cy="378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cto 143"/>
          <p:cNvCxnSpPr>
            <a:stCxn id="110" idx="4"/>
            <a:endCxn id="128" idx="0"/>
          </p:cNvCxnSpPr>
          <p:nvPr/>
        </p:nvCxnSpPr>
        <p:spPr>
          <a:xfrm>
            <a:off x="2986944" y="5199760"/>
            <a:ext cx="0" cy="3827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cto 144"/>
          <p:cNvCxnSpPr>
            <a:stCxn id="100" idx="4"/>
            <a:endCxn id="138" idx="0"/>
          </p:cNvCxnSpPr>
          <p:nvPr/>
        </p:nvCxnSpPr>
        <p:spPr>
          <a:xfrm flipH="1">
            <a:off x="1629833" y="5186495"/>
            <a:ext cx="1554" cy="393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cto 145"/>
          <p:cNvCxnSpPr>
            <a:stCxn id="99" idx="4"/>
            <a:endCxn id="135" idx="0"/>
          </p:cNvCxnSpPr>
          <p:nvPr/>
        </p:nvCxnSpPr>
        <p:spPr>
          <a:xfrm flipH="1">
            <a:off x="866535" y="5186495"/>
            <a:ext cx="1555" cy="3887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146"/>
          <p:cNvCxnSpPr>
            <a:stCxn id="127" idx="2"/>
            <a:endCxn id="138" idx="6"/>
          </p:cNvCxnSpPr>
          <p:nvPr/>
        </p:nvCxnSpPr>
        <p:spPr>
          <a:xfrm flipH="1">
            <a:off x="1732597" y="5682500"/>
            <a:ext cx="388285" cy="18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cto 147"/>
          <p:cNvCxnSpPr>
            <a:stCxn id="111" idx="2"/>
            <a:endCxn id="103" idx="6"/>
          </p:cNvCxnSpPr>
          <p:nvPr/>
        </p:nvCxnSpPr>
        <p:spPr>
          <a:xfrm flipH="1" flipV="1">
            <a:off x="1734152" y="4435277"/>
            <a:ext cx="386731" cy="86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cto 148"/>
          <p:cNvCxnSpPr>
            <a:stCxn id="109" idx="2"/>
            <a:endCxn id="100" idx="6"/>
          </p:cNvCxnSpPr>
          <p:nvPr/>
        </p:nvCxnSpPr>
        <p:spPr>
          <a:xfrm flipH="1" flipV="1">
            <a:off x="1734151" y="5081890"/>
            <a:ext cx="386732" cy="132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cto 149"/>
          <p:cNvCxnSpPr>
            <a:stCxn id="119" idx="2"/>
            <a:endCxn id="134" idx="6"/>
          </p:cNvCxnSpPr>
          <p:nvPr/>
        </p:nvCxnSpPr>
        <p:spPr>
          <a:xfrm flipH="1" flipV="1">
            <a:off x="1732596" y="6330989"/>
            <a:ext cx="388286" cy="26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/>
              <p:cNvSpPr txBox="1"/>
              <p:nvPr/>
            </p:nvSpPr>
            <p:spPr>
              <a:xfrm>
                <a:off x="3695881" y="4712510"/>
                <a:ext cx="3421962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𝐷𝑖𝑠𝑡𝑎𝑛𝑐𝑖𝑎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881" y="4712510"/>
                <a:ext cx="3421962" cy="6707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/>
          <p:cNvSpPr txBox="1"/>
          <p:nvPr/>
        </p:nvSpPr>
        <p:spPr>
          <a:xfrm>
            <a:off x="4157204" y="5310474"/>
            <a:ext cx="239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Para todos los atributos</a:t>
            </a:r>
            <a:endParaRPr lang="es-ES" dirty="0"/>
          </a:p>
        </p:txBody>
      </p:sp>
      <p:sp>
        <p:nvSpPr>
          <p:cNvPr id="56" name="CuadroTexto 55"/>
          <p:cNvSpPr txBox="1"/>
          <p:nvPr/>
        </p:nvSpPr>
        <p:spPr>
          <a:xfrm>
            <a:off x="7783757" y="6330989"/>
            <a:ext cx="393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Para la ultima neurona y ultimo atributo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2942" y="982376"/>
            <a:ext cx="3523585" cy="272277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3782" y="1016043"/>
            <a:ext cx="3597605" cy="28194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7208" y="3629619"/>
            <a:ext cx="3526448" cy="270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6317" y="903192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Resultados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2661464" y="2259682"/>
                <a:ext cx="6462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 smtClean="0"/>
                  <a:t>5</a:t>
                </a:r>
                <a:endParaRPr lang="es-ES" sz="2000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464" y="2259682"/>
                <a:ext cx="646267" cy="307777"/>
              </a:xfrm>
              <a:prstGeom prst="rect">
                <a:avLst/>
              </a:prstGeom>
              <a:blipFill>
                <a:blip r:embed="rId3"/>
                <a:stretch>
                  <a:fillRect l="-10377" t="-26000" r="-22642" b="-5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753623" y="2636693"/>
                <a:ext cx="9870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s-ES" sz="2000" dirty="0" smtClean="0"/>
                  <a:t>5</a:t>
                </a:r>
                <a:endParaRPr lang="es-ES" sz="2000" dirty="0"/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23" y="2636693"/>
                <a:ext cx="987065" cy="400110"/>
              </a:xfrm>
              <a:prstGeom prst="rect">
                <a:avLst/>
              </a:prstGeom>
              <a:blipFill>
                <a:blip r:embed="rId4"/>
                <a:stretch>
                  <a:fillRect t="-9231" r="-4938" b="-2769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uadroTexto 92"/>
              <p:cNvSpPr txBox="1"/>
              <p:nvPr/>
            </p:nvSpPr>
            <p:spPr>
              <a:xfrm>
                <a:off x="2104773" y="2687939"/>
                <a:ext cx="556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 smtClean="0"/>
                  <a:t>3</a:t>
                </a:r>
                <a:endParaRPr lang="es-ES" sz="2000" dirty="0"/>
              </a:p>
            </p:txBody>
          </p:sp>
        </mc:Choice>
        <mc:Fallback xmlns="">
          <p:sp>
            <p:nvSpPr>
              <p:cNvPr id="93" name="CuadroTexto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773" y="2687939"/>
                <a:ext cx="556691" cy="307777"/>
              </a:xfrm>
              <a:prstGeom prst="rect">
                <a:avLst/>
              </a:prstGeom>
              <a:blipFill>
                <a:blip r:embed="rId5"/>
                <a:stretch>
                  <a:fillRect l="-20652" t="-26000" r="-26087" b="-5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361993" y="2225688"/>
                <a:ext cx="19291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𝑖𝑡𝑒𝑟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s-ES" sz="2000" dirty="0" smtClean="0"/>
                  <a:t>0</a:t>
                </a:r>
                <a:endParaRPr lang="es-ES" sz="2000" dirty="0"/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93" y="2225688"/>
                <a:ext cx="1929118" cy="400110"/>
              </a:xfrm>
              <a:prstGeom prst="rect">
                <a:avLst/>
              </a:prstGeom>
              <a:blipFill>
                <a:blip r:embed="rId6"/>
                <a:stretch>
                  <a:fillRect t="-7576" r="-2208" b="-257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uadroTexto 55"/>
          <p:cNvSpPr txBox="1"/>
          <p:nvPr/>
        </p:nvSpPr>
        <p:spPr>
          <a:xfrm>
            <a:off x="7783757" y="6330989"/>
            <a:ext cx="393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Para la ultima neurona y ultimo atributo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1349" y="1060737"/>
            <a:ext cx="3523585" cy="272277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7208" y="3629619"/>
            <a:ext cx="3526448" cy="2701370"/>
          </a:xfrm>
          <a:prstGeom prst="rect">
            <a:avLst/>
          </a:prstGeom>
        </p:spPr>
      </p:pic>
      <p:sp>
        <p:nvSpPr>
          <p:cNvPr id="57" name="Elipse 56"/>
          <p:cNvSpPr/>
          <p:nvPr/>
        </p:nvSpPr>
        <p:spPr>
          <a:xfrm>
            <a:off x="530105" y="4509126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11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58" name="Elipse 57"/>
          <p:cNvSpPr/>
          <p:nvPr/>
        </p:nvSpPr>
        <p:spPr>
          <a:xfrm>
            <a:off x="1110011" y="4509126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12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59" name="Elipse 58"/>
          <p:cNvSpPr/>
          <p:nvPr/>
        </p:nvSpPr>
        <p:spPr>
          <a:xfrm>
            <a:off x="1711205" y="4509126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13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2291111" y="4517586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14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1" name="Elipse 60"/>
          <p:cNvSpPr/>
          <p:nvPr/>
        </p:nvSpPr>
        <p:spPr>
          <a:xfrm>
            <a:off x="2892305" y="4509126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15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2" name="Elipse 61"/>
          <p:cNvSpPr/>
          <p:nvPr/>
        </p:nvSpPr>
        <p:spPr>
          <a:xfrm>
            <a:off x="530105" y="5087498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16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3" name="Elipse 62"/>
          <p:cNvSpPr/>
          <p:nvPr/>
        </p:nvSpPr>
        <p:spPr>
          <a:xfrm>
            <a:off x="1110011" y="5087498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17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1711205" y="5087498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18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5" name="Elipse 64"/>
          <p:cNvSpPr/>
          <p:nvPr/>
        </p:nvSpPr>
        <p:spPr>
          <a:xfrm>
            <a:off x="2291111" y="5095958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19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6" name="Elipse 65"/>
          <p:cNvSpPr/>
          <p:nvPr/>
        </p:nvSpPr>
        <p:spPr>
          <a:xfrm>
            <a:off x="2892305" y="5087498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20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530105" y="5665870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21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8" name="Elipse 67"/>
          <p:cNvSpPr/>
          <p:nvPr/>
        </p:nvSpPr>
        <p:spPr>
          <a:xfrm>
            <a:off x="1110011" y="5665870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22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9" name="Elipse 68"/>
          <p:cNvSpPr/>
          <p:nvPr/>
        </p:nvSpPr>
        <p:spPr>
          <a:xfrm>
            <a:off x="1711205" y="5665870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23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2291111" y="5674330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24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1" name="Elipse 70"/>
          <p:cNvSpPr/>
          <p:nvPr/>
        </p:nvSpPr>
        <p:spPr>
          <a:xfrm>
            <a:off x="2892305" y="5665870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25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2" name="Elipse 71"/>
          <p:cNvSpPr/>
          <p:nvPr/>
        </p:nvSpPr>
        <p:spPr>
          <a:xfrm>
            <a:off x="530105" y="3913834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6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3" name="Elipse 72"/>
          <p:cNvSpPr/>
          <p:nvPr/>
        </p:nvSpPr>
        <p:spPr>
          <a:xfrm>
            <a:off x="1110011" y="3913834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7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1711205" y="3913834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8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2291111" y="3922294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9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2892305" y="3913834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10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7" name="Elipse 76"/>
          <p:cNvSpPr/>
          <p:nvPr/>
        </p:nvSpPr>
        <p:spPr>
          <a:xfrm>
            <a:off x="530105" y="3318542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8" name="Elipse 77"/>
          <p:cNvSpPr/>
          <p:nvPr/>
        </p:nvSpPr>
        <p:spPr>
          <a:xfrm>
            <a:off x="1110011" y="3318542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9" name="Elipse 78"/>
          <p:cNvSpPr/>
          <p:nvPr/>
        </p:nvSpPr>
        <p:spPr>
          <a:xfrm>
            <a:off x="1711205" y="3318542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3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80" name="Elipse 79"/>
          <p:cNvSpPr/>
          <p:nvPr/>
        </p:nvSpPr>
        <p:spPr>
          <a:xfrm>
            <a:off x="2291111" y="3327002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4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81" name="Elipse 80"/>
          <p:cNvSpPr/>
          <p:nvPr/>
        </p:nvSpPr>
        <p:spPr>
          <a:xfrm>
            <a:off x="2892305" y="3318542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5</a:t>
            </a:r>
            <a:endParaRPr lang="es-ES" sz="1600" dirty="0">
              <a:solidFill>
                <a:schemeClr val="tx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9263" y="930123"/>
            <a:ext cx="3708822" cy="32861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2957" y="4211480"/>
            <a:ext cx="2959916" cy="2548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uadroTexto 83"/>
              <p:cNvSpPr txBox="1"/>
              <p:nvPr/>
            </p:nvSpPr>
            <p:spPr>
              <a:xfrm>
                <a:off x="194606" y="1935166"/>
                <a:ext cx="361310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𝐷𝑖𝑠𝑡𝑟𝑖𝑏𝑢𝑐𝑖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𝑢𝑛𝑖𝑓𝑜𝑟𝑚𝑒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(0;1)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84" name="Cuadro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06" y="1935166"/>
                <a:ext cx="3613104" cy="246221"/>
              </a:xfrm>
              <a:prstGeom prst="rect">
                <a:avLst/>
              </a:prstGeom>
              <a:blipFill>
                <a:blip r:embed="rId11"/>
                <a:stretch>
                  <a:fillRect l="-843" r="-1349" b="-3170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35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6317" y="903192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Resultados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2661464" y="2259682"/>
                <a:ext cx="7761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 smtClean="0"/>
                  <a:t>25</a:t>
                </a:r>
                <a:endParaRPr lang="es-ES" sz="2000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464" y="2259682"/>
                <a:ext cx="776110" cy="307777"/>
              </a:xfrm>
              <a:prstGeom prst="rect">
                <a:avLst/>
              </a:prstGeom>
              <a:blipFill>
                <a:blip r:embed="rId3"/>
                <a:stretch>
                  <a:fillRect l="-8661" t="-26000" r="-18898" b="-5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753623" y="2636693"/>
                <a:ext cx="9870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s-ES" sz="2000" dirty="0" smtClean="0"/>
                  <a:t>5</a:t>
                </a:r>
                <a:endParaRPr lang="es-ES" sz="2000" dirty="0"/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23" y="2636693"/>
                <a:ext cx="987065" cy="400110"/>
              </a:xfrm>
              <a:prstGeom prst="rect">
                <a:avLst/>
              </a:prstGeom>
              <a:blipFill>
                <a:blip r:embed="rId4"/>
                <a:stretch>
                  <a:fillRect t="-9231" r="-4938" b="-2769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uadroTexto 92"/>
              <p:cNvSpPr txBox="1"/>
              <p:nvPr/>
            </p:nvSpPr>
            <p:spPr>
              <a:xfrm>
                <a:off x="2104773" y="2687939"/>
                <a:ext cx="556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 smtClean="0"/>
                  <a:t>3</a:t>
                </a:r>
                <a:endParaRPr lang="es-ES" sz="2000" dirty="0"/>
              </a:p>
            </p:txBody>
          </p:sp>
        </mc:Choice>
        <mc:Fallback xmlns="">
          <p:sp>
            <p:nvSpPr>
              <p:cNvPr id="93" name="CuadroTexto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773" y="2687939"/>
                <a:ext cx="556691" cy="307777"/>
              </a:xfrm>
              <a:prstGeom prst="rect">
                <a:avLst/>
              </a:prstGeom>
              <a:blipFill>
                <a:blip r:embed="rId5"/>
                <a:stretch>
                  <a:fillRect l="-20652" t="-26000" r="-26087" b="-5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361993" y="2225688"/>
                <a:ext cx="19291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𝑖𝑡𝑒𝑟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s-ES" sz="2000" dirty="0" smtClean="0"/>
                  <a:t>0</a:t>
                </a:r>
                <a:endParaRPr lang="es-ES" sz="2000" dirty="0"/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93" y="2225688"/>
                <a:ext cx="1929118" cy="400110"/>
              </a:xfrm>
              <a:prstGeom prst="rect">
                <a:avLst/>
              </a:prstGeom>
              <a:blipFill>
                <a:blip r:embed="rId6"/>
                <a:stretch>
                  <a:fillRect t="-7576" r="-2208" b="-257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uadroTexto 55"/>
          <p:cNvSpPr txBox="1"/>
          <p:nvPr/>
        </p:nvSpPr>
        <p:spPr>
          <a:xfrm>
            <a:off x="7783757" y="6330989"/>
            <a:ext cx="393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Para la ultima neurona y ultimo atributo</a:t>
            </a:r>
            <a:endParaRPr lang="es-ES" dirty="0"/>
          </a:p>
        </p:txBody>
      </p:sp>
      <p:sp>
        <p:nvSpPr>
          <p:cNvPr id="57" name="Elipse 56"/>
          <p:cNvSpPr/>
          <p:nvPr/>
        </p:nvSpPr>
        <p:spPr>
          <a:xfrm>
            <a:off x="530105" y="4509126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11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58" name="Elipse 57"/>
          <p:cNvSpPr/>
          <p:nvPr/>
        </p:nvSpPr>
        <p:spPr>
          <a:xfrm>
            <a:off x="1110011" y="4509126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12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59" name="Elipse 58"/>
          <p:cNvSpPr/>
          <p:nvPr/>
        </p:nvSpPr>
        <p:spPr>
          <a:xfrm>
            <a:off x="1711205" y="4509126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13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2291111" y="4517586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14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1" name="Elipse 60"/>
          <p:cNvSpPr/>
          <p:nvPr/>
        </p:nvSpPr>
        <p:spPr>
          <a:xfrm>
            <a:off x="2892305" y="4509126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15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2" name="Elipse 61"/>
          <p:cNvSpPr/>
          <p:nvPr/>
        </p:nvSpPr>
        <p:spPr>
          <a:xfrm>
            <a:off x="530105" y="5087498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16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3" name="Elipse 62"/>
          <p:cNvSpPr/>
          <p:nvPr/>
        </p:nvSpPr>
        <p:spPr>
          <a:xfrm>
            <a:off x="1110011" y="5087498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17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1711205" y="5087498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18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5" name="Elipse 64"/>
          <p:cNvSpPr/>
          <p:nvPr/>
        </p:nvSpPr>
        <p:spPr>
          <a:xfrm>
            <a:off x="2291111" y="5095958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19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6" name="Elipse 65"/>
          <p:cNvSpPr/>
          <p:nvPr/>
        </p:nvSpPr>
        <p:spPr>
          <a:xfrm>
            <a:off x="2892305" y="5087498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20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530105" y="5665870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21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8" name="Elipse 67"/>
          <p:cNvSpPr/>
          <p:nvPr/>
        </p:nvSpPr>
        <p:spPr>
          <a:xfrm>
            <a:off x="1110011" y="5665870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22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9" name="Elipse 68"/>
          <p:cNvSpPr/>
          <p:nvPr/>
        </p:nvSpPr>
        <p:spPr>
          <a:xfrm>
            <a:off x="1711205" y="5665870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23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2291111" y="5674330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24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1" name="Elipse 70"/>
          <p:cNvSpPr/>
          <p:nvPr/>
        </p:nvSpPr>
        <p:spPr>
          <a:xfrm>
            <a:off x="2892305" y="5665870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25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2" name="Elipse 71"/>
          <p:cNvSpPr/>
          <p:nvPr/>
        </p:nvSpPr>
        <p:spPr>
          <a:xfrm>
            <a:off x="530105" y="3913834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6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3" name="Elipse 72"/>
          <p:cNvSpPr/>
          <p:nvPr/>
        </p:nvSpPr>
        <p:spPr>
          <a:xfrm>
            <a:off x="1110011" y="3913834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7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1711205" y="3913834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8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2291111" y="3922294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9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2892305" y="3913834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10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7" name="Elipse 76"/>
          <p:cNvSpPr/>
          <p:nvPr/>
        </p:nvSpPr>
        <p:spPr>
          <a:xfrm>
            <a:off x="530105" y="3318542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8" name="Elipse 77"/>
          <p:cNvSpPr/>
          <p:nvPr/>
        </p:nvSpPr>
        <p:spPr>
          <a:xfrm>
            <a:off x="1110011" y="3318542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9" name="Elipse 78"/>
          <p:cNvSpPr/>
          <p:nvPr/>
        </p:nvSpPr>
        <p:spPr>
          <a:xfrm>
            <a:off x="1711205" y="3318542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3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80" name="Elipse 79"/>
          <p:cNvSpPr/>
          <p:nvPr/>
        </p:nvSpPr>
        <p:spPr>
          <a:xfrm>
            <a:off x="2291111" y="3327002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4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81" name="Elipse 80"/>
          <p:cNvSpPr/>
          <p:nvPr/>
        </p:nvSpPr>
        <p:spPr>
          <a:xfrm>
            <a:off x="2892305" y="3318542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5</a:t>
            </a:r>
            <a:endParaRPr lang="es-E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uadroTexto 83"/>
              <p:cNvSpPr txBox="1"/>
              <p:nvPr/>
            </p:nvSpPr>
            <p:spPr>
              <a:xfrm>
                <a:off x="194606" y="1935166"/>
                <a:ext cx="361310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𝐷𝑖𝑠𝑡𝑟𝑖𝑏𝑢𝑐𝑖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𝑢𝑛𝑖𝑓𝑜𝑟𝑚𝑒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(0;1)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84" name="Cuadro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06" y="1935166"/>
                <a:ext cx="3613104" cy="246221"/>
              </a:xfrm>
              <a:prstGeom prst="rect">
                <a:avLst/>
              </a:prstGeom>
              <a:blipFill>
                <a:blip r:embed="rId7"/>
                <a:stretch>
                  <a:fillRect l="-843" r="-1349" b="-3170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4336" y="1116397"/>
            <a:ext cx="3275426" cy="290212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4470" y="979775"/>
            <a:ext cx="3391923" cy="259831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1887" y="3616188"/>
            <a:ext cx="3354506" cy="256965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7883" y="3991815"/>
            <a:ext cx="3139811" cy="26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5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6317" y="903192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Resultados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2661464" y="2259682"/>
                <a:ext cx="7761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 smtClean="0"/>
                  <a:t>25</a:t>
                </a:r>
                <a:endParaRPr lang="es-ES" sz="2000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464" y="2259682"/>
                <a:ext cx="776110" cy="307777"/>
              </a:xfrm>
              <a:prstGeom prst="rect">
                <a:avLst/>
              </a:prstGeom>
              <a:blipFill>
                <a:blip r:embed="rId3"/>
                <a:stretch>
                  <a:fillRect l="-8661" t="-26000" r="-18898" b="-5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753623" y="2636693"/>
                <a:ext cx="9870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s-ES" sz="2000" dirty="0" smtClean="0"/>
                  <a:t>5</a:t>
                </a:r>
                <a:endParaRPr lang="es-ES" sz="2000" dirty="0"/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23" y="2636693"/>
                <a:ext cx="987065" cy="400110"/>
              </a:xfrm>
              <a:prstGeom prst="rect">
                <a:avLst/>
              </a:prstGeom>
              <a:blipFill>
                <a:blip r:embed="rId4"/>
                <a:stretch>
                  <a:fillRect t="-9231" r="-4938" b="-2769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uadroTexto 92"/>
              <p:cNvSpPr txBox="1"/>
              <p:nvPr/>
            </p:nvSpPr>
            <p:spPr>
              <a:xfrm>
                <a:off x="2104773" y="2687939"/>
                <a:ext cx="6984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0" i="0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93" name="CuadroTexto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773" y="2687939"/>
                <a:ext cx="698461" cy="307777"/>
              </a:xfrm>
              <a:prstGeom prst="rect">
                <a:avLst/>
              </a:prstGeom>
              <a:blipFill>
                <a:blip r:embed="rId5"/>
                <a:stretch>
                  <a:fillRect l="-12174" r="-7826" b="-34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361993" y="2225688"/>
                <a:ext cx="19291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𝑖𝑡𝑒𝑟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s-ES" sz="2000" dirty="0" smtClean="0"/>
                  <a:t>0</a:t>
                </a:r>
                <a:endParaRPr lang="es-ES" sz="2000" dirty="0"/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93" y="2225688"/>
                <a:ext cx="1929118" cy="400110"/>
              </a:xfrm>
              <a:prstGeom prst="rect">
                <a:avLst/>
              </a:prstGeom>
              <a:blipFill>
                <a:blip r:embed="rId6"/>
                <a:stretch>
                  <a:fillRect t="-7576" r="-2208" b="-257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uadroTexto 55"/>
          <p:cNvSpPr txBox="1"/>
          <p:nvPr/>
        </p:nvSpPr>
        <p:spPr>
          <a:xfrm>
            <a:off x="7783757" y="6330989"/>
            <a:ext cx="393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Para la ultima neurona y ultimo atributo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uadroTexto 83"/>
              <p:cNvSpPr txBox="1"/>
              <p:nvPr/>
            </p:nvSpPr>
            <p:spPr>
              <a:xfrm>
                <a:off x="194606" y="1935166"/>
                <a:ext cx="361310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𝐷𝑖𝑠𝑡𝑟𝑖𝑏𝑢𝑐𝑖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𝑢𝑛𝑖𝑓𝑜𝑟𝑚𝑒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(0;1)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84" name="Cuadro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06" y="1935166"/>
                <a:ext cx="3613104" cy="246221"/>
              </a:xfrm>
              <a:prstGeom prst="rect">
                <a:avLst/>
              </a:prstGeom>
              <a:blipFill>
                <a:blip r:embed="rId7"/>
                <a:stretch>
                  <a:fillRect l="-843" r="-1349" b="-3170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2329" y="991944"/>
            <a:ext cx="3302162" cy="25516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9708" y="3670424"/>
            <a:ext cx="3314783" cy="253922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7083" y="901833"/>
            <a:ext cx="3306091" cy="29292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4825" y="3927130"/>
            <a:ext cx="3120665" cy="268707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540" y="3670424"/>
            <a:ext cx="3683170" cy="284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2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6317" y="903192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Resultados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2661464" y="2259682"/>
                <a:ext cx="7761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 smtClean="0"/>
                  <a:t>25</a:t>
                </a:r>
                <a:endParaRPr lang="es-ES" sz="2000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464" y="2259682"/>
                <a:ext cx="776110" cy="307777"/>
              </a:xfrm>
              <a:prstGeom prst="rect">
                <a:avLst/>
              </a:prstGeom>
              <a:blipFill>
                <a:blip r:embed="rId3"/>
                <a:stretch>
                  <a:fillRect l="-8661" t="-26000" r="-18898" b="-5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753623" y="2636693"/>
                <a:ext cx="9870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s-ES" sz="2000" dirty="0" smtClean="0"/>
                  <a:t>5</a:t>
                </a:r>
                <a:endParaRPr lang="es-ES" sz="2000" dirty="0"/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23" y="2636693"/>
                <a:ext cx="987065" cy="400110"/>
              </a:xfrm>
              <a:prstGeom prst="rect">
                <a:avLst/>
              </a:prstGeom>
              <a:blipFill>
                <a:blip r:embed="rId4"/>
                <a:stretch>
                  <a:fillRect t="-9231" r="-4938" b="-2769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uadroTexto 92"/>
              <p:cNvSpPr txBox="1"/>
              <p:nvPr/>
            </p:nvSpPr>
            <p:spPr>
              <a:xfrm>
                <a:off x="2104773" y="2687939"/>
                <a:ext cx="6984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0" i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93" name="CuadroTexto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773" y="2687939"/>
                <a:ext cx="698461" cy="307777"/>
              </a:xfrm>
              <a:prstGeom prst="rect">
                <a:avLst/>
              </a:prstGeom>
              <a:blipFill>
                <a:blip r:embed="rId5"/>
                <a:stretch>
                  <a:fillRect l="-12174" r="-7826" b="-34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361993" y="2225688"/>
                <a:ext cx="19291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𝑖𝑡𝑒𝑟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s-ES" sz="2000" dirty="0" smtClean="0"/>
                  <a:t>0</a:t>
                </a:r>
                <a:endParaRPr lang="es-ES" sz="2000" dirty="0"/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93" y="2225688"/>
                <a:ext cx="1929118" cy="400110"/>
              </a:xfrm>
              <a:prstGeom prst="rect">
                <a:avLst/>
              </a:prstGeom>
              <a:blipFill>
                <a:blip r:embed="rId6"/>
                <a:stretch>
                  <a:fillRect t="-7576" r="-2208" b="-257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uadroTexto 55"/>
          <p:cNvSpPr txBox="1"/>
          <p:nvPr/>
        </p:nvSpPr>
        <p:spPr>
          <a:xfrm>
            <a:off x="7783757" y="6330989"/>
            <a:ext cx="393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Para la ultima neurona y ultimo atributo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uadroTexto 83"/>
              <p:cNvSpPr txBox="1"/>
              <p:nvPr/>
            </p:nvSpPr>
            <p:spPr>
              <a:xfrm>
                <a:off x="194606" y="1935166"/>
                <a:ext cx="361310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𝐷𝑖𝑠𝑡𝑟𝑖𝑏𝑢𝑐𝑖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𝑢𝑛𝑖𝑓𝑜𝑟𝑚𝑒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(0;1)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84" name="Cuadro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06" y="1935166"/>
                <a:ext cx="3613104" cy="246221"/>
              </a:xfrm>
              <a:prstGeom prst="rect">
                <a:avLst/>
              </a:prstGeom>
              <a:blipFill>
                <a:blip r:embed="rId7"/>
                <a:stretch>
                  <a:fillRect l="-843" r="-1349" b="-3170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4757" y="3948922"/>
            <a:ext cx="3163729" cy="272415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7248" y="1019041"/>
            <a:ext cx="3147816" cy="278905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5697" y="3739399"/>
            <a:ext cx="3488794" cy="267252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509" y="3502268"/>
            <a:ext cx="3775474" cy="291741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4329" y="1019041"/>
            <a:ext cx="3258756" cy="254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9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/>
              <p:cNvSpPr txBox="1"/>
              <p:nvPr/>
            </p:nvSpPr>
            <p:spPr>
              <a:xfrm>
                <a:off x="9918929" y="5723699"/>
                <a:ext cx="7761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 smtClean="0"/>
                  <a:t>25</a:t>
                </a:r>
                <a:endParaRPr lang="es-ES" sz="2000" dirty="0"/>
              </a:p>
            </p:txBody>
          </p:sp>
        </mc:Choice>
        <mc:Fallback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929" y="5723699"/>
                <a:ext cx="776110" cy="307777"/>
              </a:xfrm>
              <a:prstGeom prst="rect">
                <a:avLst/>
              </a:prstGeom>
              <a:blipFill>
                <a:blip r:embed="rId3"/>
                <a:stretch>
                  <a:fillRect l="-7874" t="-26000" r="-19685" b="-5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 2"/>
              <p:cNvSpPr/>
              <p:nvPr/>
            </p:nvSpPr>
            <p:spPr>
              <a:xfrm>
                <a:off x="8011088" y="6100710"/>
                <a:ext cx="9870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s-ES" sz="2000" dirty="0" smtClean="0"/>
                  <a:t>5</a:t>
                </a:r>
                <a:endParaRPr lang="es-ES" sz="2000" dirty="0"/>
              </a:p>
            </p:txBody>
          </p:sp>
        </mc:Choice>
        <mc:Fallback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088" y="6100710"/>
                <a:ext cx="987065" cy="400110"/>
              </a:xfrm>
              <a:prstGeom prst="rect">
                <a:avLst/>
              </a:prstGeom>
              <a:blipFill>
                <a:blip r:embed="rId4"/>
                <a:stretch>
                  <a:fillRect t="-9231" r="-5556" b="-2769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uadroTexto 92"/>
              <p:cNvSpPr txBox="1"/>
              <p:nvPr/>
            </p:nvSpPr>
            <p:spPr>
              <a:xfrm>
                <a:off x="9362238" y="6151956"/>
                <a:ext cx="6984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0" i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>
          <p:sp>
            <p:nvSpPr>
              <p:cNvPr id="93" name="CuadroTexto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238" y="6151956"/>
                <a:ext cx="698461" cy="307777"/>
              </a:xfrm>
              <a:prstGeom prst="rect">
                <a:avLst/>
              </a:prstGeom>
              <a:blipFill>
                <a:blip r:embed="rId5"/>
                <a:stretch>
                  <a:fillRect l="-13158" r="-7895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ángulo 3"/>
              <p:cNvSpPr/>
              <p:nvPr/>
            </p:nvSpPr>
            <p:spPr>
              <a:xfrm>
                <a:off x="7619458" y="5689705"/>
                <a:ext cx="19291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𝑖𝑡𝑒𝑟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s-ES" sz="2000" dirty="0" smtClean="0"/>
                  <a:t>0</a:t>
                </a:r>
                <a:endParaRPr lang="es-ES" sz="2000" dirty="0"/>
              </a:p>
            </p:txBody>
          </p:sp>
        </mc:Choice>
        <mc:Fallback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458" y="5689705"/>
                <a:ext cx="1929118" cy="400110"/>
              </a:xfrm>
              <a:prstGeom prst="rect">
                <a:avLst/>
              </a:prstGeom>
              <a:blipFill>
                <a:blip r:embed="rId6"/>
                <a:stretch>
                  <a:fillRect t="-7576" r="-2215" b="-257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uadroTexto 83"/>
              <p:cNvSpPr txBox="1"/>
              <p:nvPr/>
            </p:nvSpPr>
            <p:spPr>
              <a:xfrm>
                <a:off x="7452071" y="5399183"/>
                <a:ext cx="361310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𝐷𝑖𝑠𝑡𝑟𝑖𝑏𝑢𝑐𝑖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𝑢𝑛𝑖𝑓𝑜𝑟𝑚𝑒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(0;1)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>
          <p:sp>
            <p:nvSpPr>
              <p:cNvPr id="84" name="Cuadro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071" y="5399183"/>
                <a:ext cx="3613104" cy="246221"/>
              </a:xfrm>
              <a:prstGeom prst="rect">
                <a:avLst/>
              </a:prstGeom>
              <a:blipFill>
                <a:blip r:embed="rId7"/>
                <a:stretch>
                  <a:fillRect l="-675" r="-1518" b="-3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8"/>
          <a:srcRect l="7473" r="14538" b="8882"/>
          <a:stretch/>
        </p:blipFill>
        <p:spPr>
          <a:xfrm>
            <a:off x="4304882" y="1159421"/>
            <a:ext cx="1662782" cy="15982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9"/>
          <a:srcRect l="7390" r="16541" b="9221"/>
          <a:stretch/>
        </p:blipFill>
        <p:spPr>
          <a:xfrm>
            <a:off x="6896421" y="1159421"/>
            <a:ext cx="1670063" cy="15982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10"/>
          <a:srcRect l="7688" r="14172" b="9109"/>
          <a:stretch/>
        </p:blipFill>
        <p:spPr>
          <a:xfrm>
            <a:off x="9515475" y="1178900"/>
            <a:ext cx="1649830" cy="157880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1"/>
          <a:srcRect l="7839" r="15724" b="9602"/>
          <a:stretch/>
        </p:blipFill>
        <p:spPr>
          <a:xfrm>
            <a:off x="4288921" y="3208620"/>
            <a:ext cx="1688367" cy="16427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2"/>
          <a:srcRect l="8472" r="16634" b="8664"/>
          <a:stretch/>
        </p:blipFill>
        <p:spPr>
          <a:xfrm>
            <a:off x="6896422" y="3208620"/>
            <a:ext cx="1679688" cy="16427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13"/>
          <a:srcRect l="7810" r="17857" b="9966"/>
          <a:stretch/>
        </p:blipFill>
        <p:spPr>
          <a:xfrm>
            <a:off x="9515476" y="3195463"/>
            <a:ext cx="1659456" cy="161187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14"/>
          <a:srcRect l="7678" r="16739" b="10048"/>
          <a:stretch/>
        </p:blipFill>
        <p:spPr>
          <a:xfrm>
            <a:off x="4256170" y="5110490"/>
            <a:ext cx="1759619" cy="167938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15"/>
          <a:srcRect l="7117" b="8198"/>
          <a:stretch/>
        </p:blipFill>
        <p:spPr>
          <a:xfrm>
            <a:off x="552450" y="850108"/>
            <a:ext cx="2975073" cy="2512218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16"/>
          <a:srcRect l="7474" b="8702"/>
          <a:stretch/>
        </p:blipFill>
        <p:spPr>
          <a:xfrm>
            <a:off x="616017" y="3576833"/>
            <a:ext cx="2927287" cy="24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2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/>
              <p:cNvSpPr txBox="1"/>
              <p:nvPr/>
            </p:nvSpPr>
            <p:spPr>
              <a:xfrm>
                <a:off x="9847610" y="5660720"/>
                <a:ext cx="7761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 smtClean="0"/>
                  <a:t>25</a:t>
                </a:r>
                <a:endParaRPr lang="es-ES" sz="2000" dirty="0"/>
              </a:p>
            </p:txBody>
          </p:sp>
        </mc:Choice>
        <mc:Fallback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610" y="5660720"/>
                <a:ext cx="776110" cy="307777"/>
              </a:xfrm>
              <a:prstGeom prst="rect">
                <a:avLst/>
              </a:prstGeom>
              <a:blipFill>
                <a:blip r:embed="rId3"/>
                <a:stretch>
                  <a:fillRect l="-7813" t="-26000" r="-18750" b="-5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 2"/>
              <p:cNvSpPr/>
              <p:nvPr/>
            </p:nvSpPr>
            <p:spPr>
              <a:xfrm>
                <a:off x="7939769" y="6037731"/>
                <a:ext cx="9870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s-ES" sz="2000" dirty="0" smtClean="0"/>
                  <a:t>5</a:t>
                </a:r>
                <a:endParaRPr lang="es-ES" sz="2000" dirty="0"/>
              </a:p>
            </p:txBody>
          </p:sp>
        </mc:Choice>
        <mc:Fallback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769" y="6037731"/>
                <a:ext cx="987065" cy="400110"/>
              </a:xfrm>
              <a:prstGeom prst="rect">
                <a:avLst/>
              </a:prstGeom>
              <a:blipFill>
                <a:blip r:embed="rId4"/>
                <a:stretch>
                  <a:fillRect t="-7576" r="-5556" b="-257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uadroTexto 92"/>
              <p:cNvSpPr txBox="1"/>
              <p:nvPr/>
            </p:nvSpPr>
            <p:spPr>
              <a:xfrm>
                <a:off x="9290919" y="6088977"/>
                <a:ext cx="6984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0" i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>
          <p:sp>
            <p:nvSpPr>
              <p:cNvPr id="93" name="CuadroTexto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919" y="6088977"/>
                <a:ext cx="698461" cy="307777"/>
              </a:xfrm>
              <a:prstGeom prst="rect">
                <a:avLst/>
              </a:prstGeom>
              <a:blipFill>
                <a:blip r:embed="rId5"/>
                <a:stretch>
                  <a:fillRect l="-12174" r="-7826" b="-34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ángulo 3"/>
              <p:cNvSpPr/>
              <p:nvPr/>
            </p:nvSpPr>
            <p:spPr>
              <a:xfrm>
                <a:off x="7548139" y="5626726"/>
                <a:ext cx="19291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𝑖𝑡𝑒𝑟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s-ES" sz="2000" dirty="0" smtClean="0"/>
                  <a:t>0</a:t>
                </a:r>
                <a:endParaRPr lang="es-ES" sz="2000" dirty="0"/>
              </a:p>
            </p:txBody>
          </p:sp>
        </mc:Choice>
        <mc:Fallback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139" y="5626726"/>
                <a:ext cx="1929118" cy="400110"/>
              </a:xfrm>
              <a:prstGeom prst="rect">
                <a:avLst/>
              </a:prstGeom>
              <a:blipFill>
                <a:blip r:embed="rId6"/>
                <a:stretch>
                  <a:fillRect t="-7576" r="-2208" b="-257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uadroTexto 83"/>
              <p:cNvSpPr txBox="1"/>
              <p:nvPr/>
            </p:nvSpPr>
            <p:spPr>
              <a:xfrm>
                <a:off x="7380752" y="5336204"/>
                <a:ext cx="388080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𝐷𝑖𝑠𝑡𝑟𝑖𝑏𝑢𝑐𝑖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𝑢𝑛𝑖𝑓𝑜𝑟𝑚𝑒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(−1;1)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>
          <p:sp>
            <p:nvSpPr>
              <p:cNvPr id="84" name="Cuadro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752" y="5336204"/>
                <a:ext cx="3880806" cy="246221"/>
              </a:xfrm>
              <a:prstGeom prst="rect">
                <a:avLst/>
              </a:prstGeom>
              <a:blipFill>
                <a:blip r:embed="rId7"/>
                <a:stretch>
                  <a:fillRect b="-3170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8"/>
          <a:srcRect l="7423" b="8861"/>
          <a:stretch/>
        </p:blipFill>
        <p:spPr>
          <a:xfrm>
            <a:off x="587141" y="3734244"/>
            <a:ext cx="2759639" cy="233929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9"/>
          <a:srcRect l="7375" r="16791" b="8502"/>
          <a:stretch/>
        </p:blipFill>
        <p:spPr>
          <a:xfrm>
            <a:off x="4379494" y="5018165"/>
            <a:ext cx="1738304" cy="168196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10"/>
          <a:srcRect l="7736" r="16733" b="9419"/>
          <a:stretch/>
        </p:blipFill>
        <p:spPr>
          <a:xfrm>
            <a:off x="9509759" y="3147103"/>
            <a:ext cx="1751799" cy="168478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1"/>
          <a:srcRect l="7522" r="16138" b="9832"/>
          <a:stretch/>
        </p:blipFill>
        <p:spPr>
          <a:xfrm>
            <a:off x="6949440" y="3180145"/>
            <a:ext cx="1713297" cy="162286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12"/>
          <a:srcRect l="8076" r="14740" b="9172"/>
          <a:stretch/>
        </p:blipFill>
        <p:spPr>
          <a:xfrm>
            <a:off x="4379493" y="3147103"/>
            <a:ext cx="1738305" cy="168291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13"/>
          <a:srcRect l="8890" r="14442" b="9334"/>
          <a:stretch/>
        </p:blipFill>
        <p:spPr>
          <a:xfrm>
            <a:off x="9529012" y="1230277"/>
            <a:ext cx="1713296" cy="166692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14"/>
          <a:srcRect l="8214" r="17136" b="8921"/>
          <a:stretch/>
        </p:blipFill>
        <p:spPr>
          <a:xfrm>
            <a:off x="6930189" y="1230277"/>
            <a:ext cx="1703672" cy="166692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15"/>
          <a:srcRect l="7446" r="14619" b="9318"/>
          <a:stretch/>
        </p:blipFill>
        <p:spPr>
          <a:xfrm>
            <a:off x="4321742" y="1177882"/>
            <a:ext cx="1796057" cy="171932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16"/>
          <a:srcRect l="7789" b="8716"/>
          <a:stretch/>
        </p:blipFill>
        <p:spPr>
          <a:xfrm>
            <a:off x="596766" y="1000125"/>
            <a:ext cx="2733709" cy="23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6317" y="903192"/>
            <a:ext cx="6785392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Problema con el código 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uadroTexto 83"/>
              <p:cNvSpPr txBox="1"/>
              <p:nvPr/>
            </p:nvSpPr>
            <p:spPr>
              <a:xfrm>
                <a:off x="391726" y="2664432"/>
                <a:ext cx="28371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𝐷𝑖𝑠𝑡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𝑢𝑛𝑖𝑓𝑜𝑟𝑚𝑒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(0;1)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84" name="Cuadro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26" y="2664432"/>
                <a:ext cx="2837122" cy="246221"/>
              </a:xfrm>
              <a:prstGeom prst="rect">
                <a:avLst/>
              </a:prstGeom>
              <a:blipFill>
                <a:blip r:embed="rId3"/>
                <a:stretch>
                  <a:fillRect l="-1073" r="-2146" b="-3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865" y="1187136"/>
            <a:ext cx="3068512" cy="235057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550" y="3537712"/>
            <a:ext cx="3306091" cy="292929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0431" y="3030805"/>
            <a:ext cx="2869149" cy="24705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173" y="3127046"/>
            <a:ext cx="2757378" cy="23742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/>
              <p:cNvSpPr txBox="1"/>
              <p:nvPr/>
            </p:nvSpPr>
            <p:spPr>
              <a:xfrm>
                <a:off x="4269013" y="2635967"/>
                <a:ext cx="29910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𝐷𝑖𝑠𝑡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𝑢𝑛𝑖𝑓𝑜𝑟𝑚𝑒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(−1;1)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9" name="Cuadro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013" y="2635967"/>
                <a:ext cx="2991011" cy="246221"/>
              </a:xfrm>
              <a:prstGeom prst="rect">
                <a:avLst/>
              </a:prstGeom>
              <a:blipFill>
                <a:blip r:embed="rId8"/>
                <a:stretch>
                  <a:fillRect l="-1018" r="-2037" b="-3170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ipse 6"/>
          <p:cNvSpPr/>
          <p:nvPr/>
        </p:nvSpPr>
        <p:spPr>
          <a:xfrm>
            <a:off x="8308868" y="978557"/>
            <a:ext cx="2976777" cy="6561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/>
          <p:cNvSpPr/>
          <p:nvPr/>
        </p:nvSpPr>
        <p:spPr>
          <a:xfrm rot="5400000">
            <a:off x="7018297" y="4831710"/>
            <a:ext cx="2976777" cy="2938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/>
          <p:cNvSpPr/>
          <p:nvPr/>
        </p:nvSpPr>
        <p:spPr>
          <a:xfrm rot="5400000">
            <a:off x="8878019" y="4494265"/>
            <a:ext cx="2976777" cy="9687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/>
          <p:cNvSpPr/>
          <p:nvPr/>
        </p:nvSpPr>
        <p:spPr>
          <a:xfrm rot="5400000">
            <a:off x="6425147" y="4728135"/>
            <a:ext cx="603616" cy="7533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/>
          <p:cNvSpPr/>
          <p:nvPr/>
        </p:nvSpPr>
        <p:spPr>
          <a:xfrm rot="5400000">
            <a:off x="6388538" y="3083405"/>
            <a:ext cx="603616" cy="7533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/>
          <p:cNvSpPr/>
          <p:nvPr/>
        </p:nvSpPr>
        <p:spPr>
          <a:xfrm rot="5400000">
            <a:off x="4602584" y="3052172"/>
            <a:ext cx="603616" cy="7533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/>
          <p:cNvSpPr/>
          <p:nvPr/>
        </p:nvSpPr>
        <p:spPr>
          <a:xfrm rot="5400000">
            <a:off x="4602584" y="4728135"/>
            <a:ext cx="603616" cy="7533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47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092" y="785329"/>
            <a:ext cx="3590896" cy="2750738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3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6317" y="903192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Resultados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4634944" y="2092014"/>
                <a:ext cx="7761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 smtClean="0"/>
                  <a:t>25</a:t>
                </a:r>
                <a:endParaRPr lang="es-ES" sz="2000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944" y="2092014"/>
                <a:ext cx="776110" cy="307777"/>
              </a:xfrm>
              <a:prstGeom prst="rect">
                <a:avLst/>
              </a:prstGeom>
              <a:blipFill>
                <a:blip r:embed="rId4"/>
                <a:stretch>
                  <a:fillRect l="-7813" t="-25490" r="-18750" b="-490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1219609" y="2492124"/>
                <a:ext cx="12290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s-ES" sz="2000" dirty="0" smtClean="0"/>
                  <a:t>01</a:t>
                </a:r>
                <a:endParaRPr lang="es-ES" sz="2000" dirty="0"/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609" y="2492124"/>
                <a:ext cx="1229054" cy="400110"/>
              </a:xfrm>
              <a:prstGeom prst="rect">
                <a:avLst/>
              </a:prstGeom>
              <a:blipFill>
                <a:blip r:embed="rId5"/>
                <a:stretch>
                  <a:fillRect t="-9231" r="-3960" b="-2769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961844" y="2092014"/>
                <a:ext cx="170238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𝑖𝑡𝑒𝑟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 smtClean="0"/>
                  <a:t>20</a:t>
                </a:r>
                <a:endParaRPr lang="es-ES" sz="2000" dirty="0"/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4" y="2092014"/>
                <a:ext cx="1702389" cy="400110"/>
              </a:xfrm>
              <a:prstGeom prst="rect">
                <a:avLst/>
              </a:prstGeom>
              <a:blipFill>
                <a:blip r:embed="rId6"/>
                <a:stretch>
                  <a:fillRect t="-7576" r="-2509" b="-257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uadroTexto 55"/>
          <p:cNvSpPr txBox="1"/>
          <p:nvPr/>
        </p:nvSpPr>
        <p:spPr>
          <a:xfrm>
            <a:off x="7783757" y="6330989"/>
            <a:ext cx="393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Para la ultima neurona y ultimo atributo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075" y="3404916"/>
            <a:ext cx="3386774" cy="29260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9456" y="3208079"/>
            <a:ext cx="3863098" cy="3367113"/>
          </a:xfrm>
          <a:prstGeom prst="rect">
            <a:avLst/>
          </a:prstGeom>
        </p:spPr>
      </p:pic>
      <p:cxnSp>
        <p:nvCxnSpPr>
          <p:cNvPr id="9" name="Conector recto 8"/>
          <p:cNvCxnSpPr/>
          <p:nvPr/>
        </p:nvCxnSpPr>
        <p:spPr>
          <a:xfrm>
            <a:off x="3773103" y="2010461"/>
            <a:ext cx="0" cy="42488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ángulo 21"/>
              <p:cNvSpPr/>
              <p:nvPr/>
            </p:nvSpPr>
            <p:spPr>
              <a:xfrm>
                <a:off x="4524489" y="2446580"/>
                <a:ext cx="116974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s-E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22" name="Rectá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489" y="2446580"/>
                <a:ext cx="1169744" cy="400110"/>
              </a:xfrm>
              <a:prstGeom prst="rect">
                <a:avLst/>
              </a:prstGeom>
              <a:blipFill>
                <a:blip r:embed="rId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/>
              <p:cNvSpPr/>
              <p:nvPr/>
            </p:nvSpPr>
            <p:spPr>
              <a:xfrm>
                <a:off x="5617379" y="2439750"/>
                <a:ext cx="18322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𝑖𝑡𝑒𝑟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sz="2000" dirty="0" smtClean="0"/>
                  <a:t>500</a:t>
                </a:r>
                <a:endParaRPr lang="es-ES" sz="2000" dirty="0"/>
              </a:p>
            </p:txBody>
          </p:sp>
        </mc:Choice>
        <mc:Fallback xmlns="">
          <p:sp>
            <p:nvSpPr>
              <p:cNvPr id="23" name="Rectá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379" y="2439750"/>
                <a:ext cx="1832233" cy="400110"/>
              </a:xfrm>
              <a:prstGeom prst="rect">
                <a:avLst/>
              </a:prstGeom>
              <a:blipFill>
                <a:blip r:embed="rId10"/>
                <a:stretch>
                  <a:fillRect t="-7576" r="-2326" b="-257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4294" y="3500070"/>
            <a:ext cx="3677696" cy="28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2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5" name="AutoShape 2" descr="data:image/png;base64,iVBORw0KGgoAAAANSUhEUgAAAigAAAIcCAYAAADc5lU+AAAAOXRFWHRTb2Z0d2FyZQBNYXRwbG90bGliIHZlcnNpb24zLjcuMSwgaHR0cHM6Ly9tYXRwbG90bGliLm9yZy/bCgiHAAAACXBIWXMAAA9hAAAPYQGoP6dpAABnU0lEQVR4nO3dd3hUddrG8e9MKkmYNJJA6AFBQGlSBRERRbAjruiqFEt0seK6osuyulhYXGy4u4gNRFdflbULimVBQZHepYVeE0IapEwy5/3jLLMMoSSZSc6Z5P5cVy5nTk55ZhySO792HIZhGIiIiIjYiNPqAkREREROpIAiIiIitqOAIiIiIrajgCIiIiK2o4AiIiIitqOAIiIiIrajgCIiIiK2E2p1AcFmxYoVGIZBWFiY1aWIiIgEFbfbjcPhoEuXLmfcVwGlkgzDQGvbiYiIVF5lfn8qoFTSsZaTc8891+JKREREgsuaNWsqvK/GoIiIiIjtKKCIiIiI7SigiIiIiO0ooIiIiIjtKKCIiIiI7SigiIiIiO0ooIiIiIjtKKCIiIiI7SigiIiIiO0ERUDZsWMHEyZM4Oqrr6Z9+/ZcccUVlT7HjBkzaNu2Lenp6dVQoYiIiARSUCx1v3nzZubPn0+nTp3weDyVvhdOZmYmf//730lMTKymCkVERCSQgqIFZcCAAcyfP5+XXnqJDh06VPr4Z599lgEDBtCqVatqqE5EREQCLSgCitNZ9TKXLl3KN998w0MPPRTAikRERKQ6BUVAqaqysjImTpzIXXfdRXJystXliIiISAXV6oDyr3/9i8LCQkaOHGl1KSIiIlIJQTFItioOHTrESy+9xF//+lfCw8OtLkdEREQqodYGlBdffJG2bdvSrVs38vLyACgtLaW0tJS8vDyioqIIDa21L19ERCSo1drf0Nu2bWPJkiV079693Pe6d+/Oq6++Sr9+/SyoTERERM6k1gaUxx57zNtycszTTz9NZGQkY8eOpW3bthZVJiIiImcSFAGlsLCQ+fPnA7Bnzx4KCgqYO3cuAD169CAhIYERI0awd+9e5s2bB0C7du3KncflchEVFUXPnj1rrngRERGptKAIKIcOHeL+++/32Xbs+VtvvUXPnj3xeDyUlZVZUZ6InITHA34sYVTt5xMRe3MYlV03vo5bs2YNAOeee67FlYjY3+zZkJXl/3kaNIDrrvP/PCJircr8Dg2KFhQRCU5ZWbBvn9VViEgwUoOp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hOqNUFVMSOHTt4/fXXWbVqFZs3byYtLY3PP//8tMccPHiQGTNmsHDhQnbu3En9+vXp3r07Y8eOpXHjxjVUuYiIiFRFUASUzZs3M3/+fDp16oTH48EwjDMes27dOubNm8d1111Hp06dOHz4MP/85z+5/vrr+fzzz0lISKiBykVERKQqgiKgDBgwgIEDBwIwbtw41q5de8ZjzjvvPObMmUNo6P9eYteuXenfvz8ff/wxo0ePrrZ6RURExD9BEVCczsoPlXG5XOW2NWzYkISEBA4ePBiIskRERKSa1KlBstu2bePQoUO0atXK6lJERETkNOpMQDEMgyeffJLk5GQuv/xyq8sRERGR0wiKLp5AmDp1Kj///DOvvfYaUVFRVpcjIiIip1EnAsr777/P3//+d5566il69+5tdTkiIiJyBrW+i2fevHk8/vjj3HfffQwbNszqckRERKQCanVAWbx4MWPHjuX6669nzJgxVpcjIiIiFRQUXTyFhYXMnz8fgD179lBQUMDcuXMB6NGjBwkJCYwYMYK9e/cyb948ALZu3cqYMWNo0aIFV199NStXrvSeLyEhgWbNmtX46xAREZGKCYqAcujQIe6//36fbceev/XWW/Ts2ROPx0NZWZn3+6tWrSI/P5/8/HxuvPFGn2OvvfZaJk2aVP2Fi4iISJUERUBp0qQJGzduPO0+s2bN8nk+dOhQhg4dWp1liYiISDWp1WNQREREJDgpoIiIiIjtKKCIiIiI7SigiIiIiO0ooIiIiIjtKKCIiIiI7SigiIiIiO0ooIiIiIjtKKCIiIiI7SigiIiIiO0ooIiIiIjtKKCIiIiI7SigiIiIiO0ooIiIiIjtKKCIiIiI7SigiIiIiO0ooIiIiIjtKKCIiIiI7SigiIiIiO0ooIiIiIjtKKCIiIiI7SigiIiIiO0ooIgEKY/H3ucTEfFHqNUFiEjVOJ0wezZkZfl/rgYN4Lrr/D+PiEigKKCIBLGsLNi3z+oqREQCT108IiIiYjsKKCIiImI7CigiIiJiOwooIiIiYjsKKCIiImI7CigiIiJiOwooIiIiYjsKKCIiImI7CigiIiJiOwooIiIiYjsKKCIiImI7CigiIiJiOwooIiIiYjsKKCIiImI7CigiIiJiOwooIiIiYjsKKCIiImI7CigiIiJiOwooIiIiYjsKKCIiImI7CigiIiJiOwooIiIiYjsKKCIiImI7CigiIiJiOwooIiIiYjtBEVB27NjBhAkTuPrqq2nfvj1XXHFFhY4zDIPp06fTv39/OnbsyA033MDKlSurt1gRERHxW1AElM2bNzN//nyaN29Oq1atKnzcq6++yksvvcTIkSN55ZVXSEpKYvTo0ezatasaqxURERF/BUVAGTBgAPPnz+ell16iQ4cOFTqmuLiYV155hdGjRzNy5Eh69+7Nc889R1xcHK+//no1VywiIiL+CIqA4nRWvszly5dTUFDA4MGDvdvCw8O55JJLWLBgQSDLExERkQALioBSFRkZGQCkpaX5bG/VqhV79+6lqKjIirJERESkAmptQMnLyyM8PJyIiAif7S6XC8MwyM3NtagyEREROZNaG1BEREQkeNXagOJyuSgpKaG4uNhne15eHg6Hg9jYWIsqExERkTOptQHl2NiTbdu2+WzPyMggNTWVyMhIK8oSERGRCqi1AaVr167ExMQwZ84c7za3283XX39Nv379LKxMREREziTU6gIqorCwkPnz5wOwZ88eCgoKmDt3LgA9evQgISGBESNGsHfvXubNmwdAREQE6enpTJ06lYSEBNq0acO7775LTk4Ot912m2WvRURERM4sKALKoUOHuP/++322HXv+1ltv0bNnTzweD2VlZT773HHHHRiGwRtvvEF2djbt2rXj9ddfp2nTpjVWu4iIiFReUASUJk2asHHjxtPuM2vWrHLbHA4H6enppKenV1dpIiIiUg1q7RgUERERCV4KKCIiImI7CigiUuOclJIQtpn6oXtwUmp1OSJiQ0ExBkVEgl+kM4dOrpl0cr1FcsRaQh0lAHgMJzsK+7E0525+LbiGMsItrlRE7EABRUSqlRM358dPoV/iREIdxewu6sXK3JHkljYhBDfRoZk0q/cD16fewMHiDry/7wOyStpZXbaIWEwBRUSqTYJzNdc2v4kG4b+yseAKNhRcS5EnwXenYth8ZAjxYVvpHf88dzbrxqcHXmdt/nBrihYRW9AYFBGpHrs+4pqo8wl1FDI3cwor8m4rH06Oc9jdiq8y/8aeoh4Mbfhb2sX8uwaLFRG7UUARkcD79QX4YShZZV2YlzWJHHdahQ4rMyL5+fD97Co8n+sa3kTzevOrt04RsS0FFBEJrA3PwfIHoel1rCp5mDKjcjfmNAjhp8MPkllyNsNTr6F+yN5qKlRE7EwBRUQCZ+PLsOIhaDoMWtwKOKp0Gg9hLDz8MODgypQ7ACOQVYpIEFBAEZHA2P0ZLLsPGl8NLW4BR9XCyTElHhe/5IyhTcyXtA19M0BFikiwUEAREf8dXgULb4TEnpA2yu9wcsyeoh5sPTKQ8yPvh6KDATmniAQHBRQR8U9JLiy4Buo1hLPHgiOwP1ZW5I00O4rWTgzoeUXE3hRQRKTqDAN+SYeiTGj3CIRUbkBsRZR4XGS4r4PN0yB/S8DPLyL2pIAiIlWX8Qbs/D9oM8ZsQakmO0qvgPA4WDW+2q4hIvaigCIiVXNkByy9HxpeAkl9q/VSHiKg+Y1mGDq8ulqvJSL2oIAiIpVnGLDkdxBaD9Juq5lrJl8EEcmwYUrNXE9ELKWAIiKVt/MD2PsltLoTQqNq5prOUGh8Bez4FxzdXTPXFBHLKKCISOW482HpvdDgfGjQq2av3fBSCImAjVNr9roiUuMUUESkctZPBndOzXXtHC80ygwpW6aZQUlEai0FFBGpuKN74Ncp0PgqiEyypobGV4K7ALa/Y831RaRGhFZm55dffjlgF77nnnsCdi4RqSGrxoMzwrzXjlUiGkBiN9jyKpx1l3V1iEi1qnRAcQRoCWsFFJEgk7sets2E1jU4MPZUGl4C656C7BWQ0MXaWkSkWlSpi8cwDL++RCQIrXsGIpLMMSBWS+gG4Ymw9XWrKxGRalKlgOJwOMp9nWr7yfYTkSCTvxV2vAtNrgFnmNXVgCMEUi6C7bOgtNDqakSkGlSqiyc1NfWU38vKysLtdntbSGJjYwHIzc0FzPASEhJCcnJyVWsVEaus/yuEusyuFbtoeAns+hB2/Rta/tbqakQkwCoVUL777ruTbv/oo48YP348YWFhjB07lmHDhhETEwNAfn4+H374Ic899xylpaXcfPPNjB492v/KRaRmHN0DGTOgxU3mGiR2Ua8RuNrDjncUUERqIb+nGa9fv54//elPeDweHnjgAUaOHOkNJwD169dn1KhR3H///RiGwd/+9jeWLl3q72VFpKZs/qfZrdNosNWVlJd8AeybB8WHrK5ERALM74Dy6quvUlpaCsD5559/yv369jVvJmYYBq+/roFtIkGhrBi2TDfHe1g9c+dkGvQBDNj5odWViEiA+R1QlixZ4n2clZV1yv0yMzMBM6CsWrXK38uKSE3Y+SEUZ0Lq5VZXcnLhcRDXCbb/y+pKRCTA/A4oeXl53tk5L774IkePHi23z5EjR3jxxRe9zwsKCvy9rIjUhE0vmwEgqonVlZxa0gWQ+YM5VkZEao1KDZI9mYYNG7Jr1y4A1q5dy0UXXcSgQYNo0sT8gbZ7926++uorb5AxDIOGDRv6e1kRqW7Zy+HQz9D+UasrOb0GvWDLP2HH/0G7sVZXIyIB4ndAufjii3nzzTe94SM3N5cPPvjAZ5/jF2dzOBxcfPHF/l5WRKrb1jcgIhESe1hdyemFRkN8F9g1WwFFpBbxu4vnrrvuIiUlBfjfQm0nrhx7/CJtycnJ3HWX7p8hYmtlJbDjX5B0obkomt0l9oKsn6Bwv9WViEiA+B1QYmNjmTlzJi1atCgXSE4MLC1atODNN9/0LuImIja190soOWzO3gkGid3B4YTdn1hdiYgEiN8BBaBFixZ88skn/PGPf6Rjx46EhIR4Q0lISAjnnnsuf/zjH/nkk09IS0sLxCVFpDptmwkxrSG6udWVVEyYC2LPMVeVFZFawe8xKMeEh4dzyy23cMstt1BaWkpubi6GYRAXF0doaMAuIyLVrfgQ7PkC0kZYXUnlJPaEjDegJMecfiwiQS0gLSgnCg0NJTExkQYNGiiciASbHf8HeCCpn9WVVE6DXmCUmuFKRIJetQQUEQliO9831z4JtlaIiAZQvw3s/tjqSkQkAALWvFFWVsZXX33FkiVL2L9/P0ePHvWZXnw8h8PBzJkzA3VpEQmUokw4+AOcdbfVlVRNQnfY84k5Cykk3OpqRMQPAQkomzdvZsyYMd4F207n2CwfEbGhY7NgEntaW0dVJXY3726c+QM01HpLIsHM7y6eo0ePkp6ezs6dO8utf3KsBeX4xyJiY7s+hNgOwde9c0x0S7OrZ8/nVlciIn7yO6B8/PHH7N2712cxthPXQDn+sYjYVEkO7P8OGvS2upKqczggoRvs+RT080YkqPkdUP7zn/8AZiuJ0+mkf//+Pi0m/fv3Jzk5GcMwSE5O5tprr+Waa67x97IiEmh7PgPDbc6GCWYJ3aEgA/I3WV2JiPjB74CyefNmwGw1ufXWW5k2bZrP9ydMmMDnn39Ou3btyMzMJDU1lWeeecbfy4pIoO3+BOq3NbtIgllcR3CGq5tHJMj5HVBycnK8jwcMGHDSferXr8/dd9+NYRj84x//4IcffvD3siISQE7csO9rSDjP6lL8FxJhhpQ9n1ldiYj4we+A4na7vY8TExMBCAn5383FCgsLAWjdurV3m6YYi9hLSsgiKM2vHQEFzNeRuRDc+VZXIiJVFJCbBR5zbNxJvXr1vNu2bdsGQFZWlnfb+vXr/b2sSDkej73PZ2et6n2JERYPMa2sLiUw4ruaq8oe+M7qSkSkivxeByU2NpZDhw4BcPjwYQBSUlIoKCgA4OWXXwbgjTfeAMwQk5+vv2ok8JxOmD0bjsvCVdagAVx3nf/nCRZNnF/iiO/Mop+c5OX5f75GqdCpo//nqbJ6jaBeY9g7B5pcbWEhIlJVfgeU1NRUMjIyAMjMzASgbdu2bN26FYCNGzdy7733AninGicnJ/t7WZGTysqCffusriK4uEJ3E2ushYSHydsO2YcDcE6X/+fwW3wXM6AYhjn9WESCit9dPB06dPA+XrJkCQAXX/y/FRxPXLjN4XBw0UUX+XtZEQmQ1tFzMHBCfGerSwmshK5wdCfkbbS6EhGpAr8Dyrnnnkv9+vWJiYlh2bJlAAwePJj27dv7LNJ2bBG3pKQkfve731X6Olu3bmXUqFF07tyZPn36MHnyZEpKSs543OHDh5kwYQL9+/enc+fOXHHFFbz77ruVvr5IbdU6ai75jrMhrL7VpQRW7DnmdON9c62uRESqwO8unoEDBzJw4ECfbU6nk9dee42nnnqKr7/+GrfbTWhoKH379mX8+PEkJCRU6hq5ubmMGDGCFi1aMHXqVA4cOMCkSZMoKipiwoQJpz32/vvvJyMjg7Fjx9KoUSMWLFjA448/TkhICL/5zW8q/XpFahMHZbSM+o5Mx2Ds0CsTUCGR5rL9e7+Esx+wuhoRqaSA3c34RAkJCUyZMgW3283hw4eJjY0lIiKiSud67733OHLkCC+//DJxcXGAeffkJ554gvT0dFJSUk56XGZmJosXL+aZZ55h6NChAPTu3Zs1a9bwxRdfKKBIndcwYhX1QnLIdVg5orUaxXeB7e9AaSGE1jvz/iJiG3538ZxJWFgYycnJVQ4nAAsWLKB3797ecAJmN5LH42HhwoWnPK60tBQwF4o7XkxMjO4LJAK0jPqOUk8EBbSxupTqEd8VPMXm3Y1FJKhUe0AJhIyMDNLS0ny2uVwukpKSvDOITqZRo0b07duXadOmsWXLFgoKCvjyyy9ZuHAhv/3tb6u7bBHba1HvOzJL2mM4wqwupXpENTWX7t/3tdWViEglVaqL59FHHw3IRR0OB08//XSF98/Ly8N1knmLsbGx5ObmnvbYqVOn8uCDD3L55ZcD5iq348ePZ9CgQZUrWqSWceKmedQCNuQPhRirq6kmDgfEdYJ9XwF/s7oaEamESgWUjz76yDsbp6qOzeypTEDx51qPPvoo27dvZ8qUKSQlJbFo0SKefvppYmNjvaFFpC5KjVxGhPMIB4o7Usvm7/iK7wy/ToHCfeYCbiISFKo0SLamx2+4XK6Trj6bm5vrs9T+if7zn/8wd+5cPv30U9q2bQtAz549OXToEJMmTVJAkTqtZdR3lHiiyHa3rt0BJa4z4IB98yDtVqurEZEKCugYlBPXPDlxW1VbX9LS0sqNNcnPzyczM7Pc2JTjbdmyhZCQENq08R0A2K5dOw4ePOi9kaFIXdSy3rdklnTAIOTMOwez8FiIaQ37NQ5FJJhUqgWle/fup/ze2rVrKSoqwjAMYmNjady4MQB79uwhNzcXh8NBSEgIXbp0qXSR/fr1Y9q0aT5jUebOnYvT6aRPnz6nPK5x48aUlZWxceNGzj77bO/2devWkZiY6HNTQ5G6xImbpvV+Ym3+DVaXUjPi/zsOxfCAIyjmBojUeZUKKLNmzTrp9n/+858sWbKEmJgYnnnmGQYOHOhtLTEMg3nz5vHYY49x5MgR2rZty/jx4ytV5PDhw5k1axZjxowhPT2dAwcOMHnyZIYPH+6zBsqIESPYu3cv8+bNA8xgk5qayn333ceYMWNITk7mxx9/5KOPPvLeH0ikLmoYsZIwZyGZJe2tLqVmxHeGXR9Czurat6S/SC3l958SP//8My+99BIOh4NHHnmESy65pFwXz6WXXsof/vAHDMPgnXfe4dtvv63UNWJjY5k5cyYhISGMGTOGKVOmMGzYMMaNG+ezn8fjoayszPs8JiaGGTNm0L59e/72t79x9913M3/+fMaNG0d6erp/L1wkiDWr9yOlnnCyS1pZXUrNcLUDZ6Q5DkVEgoLfK8m++eab3pk5nTt3PuV+x3/v7bff9rmhYEW0atWKGTNmnHafk7XwNG/enBdeeKFS1xKp7ZrVW8gh91l4qKXrn5zIGWYue7/va2j/sNXViEgF+N2Csnr1au/jnTt3nnK/Y98zDIP169f7e1kRqTKDZvV+IKvk7DPvWpvEd4bMH81l70XE9vwOKEePHsXhcGAYBn/961/Zu3dvuX327NnD5MmTvV0/RUVF/l5WRKooPiyDmNCDZBbXkfEnx8R3Bk+RGVJExPb87uJp2rQpW7duxeFwsHPnTi699FJ69uzpM4tn8eLFPmNDmjZt6u9lRaSKmtUzf0HXuRaUqGYQngj750GjS6yuRkTOwO+AMnjwYKZOneptHSktLWXRokU++xwbo3Lsv4MHD/b3siJSRc0iF3LY3YISo1Yvz1aewwFxHc1xKF0mW12NiJyB3108t99+O2eddZY3fBwLIsd/HT+rp3Xr1tx+++3+XlZEqqhZvR/JKmlrdRnWiO8MOaug6KDVlYjIGfgdUCIiIpg5cyY9evTwCSTHfx3b3r17d958800iIiICUbuIVFKkM4ekiA11r3vnmLhO5n/3V26pAxGpeX538QAkJCTw1ltv8d133/HZZ5+xatUqDh06hGEYNGjQgI4dO3LVVVcxYMCAQFxORKooNXIJAIfqagtKRAJEtzDHobS40epqROQ0AhJQjhkwYIBCiIiNNY78hWJPDHmlqVaXYp24TuY4FMMwx6WIiC3pphQidUiTyMVkl7SmTv/Tj+8MhXsg71erKxGR06jDP6VE6hqDxpGLOVTS5sy71max54AjzOzmERHbqlQXz6233gqY99d57rnnSExM9G6rDIfDwcyZMyt9nIhUXWzoLmJCD3LIfZbVpVgrJAJi25ndPG3vs7oaETmFSgWUX375xTtluLi4uNy2ijhx2rGI1IzGkYsB1IIC5jiU3f8Gj9u8T4+I2I66eETqiMaRv1BQmkKRJ97qUqwX3wVKj0DWT1ZXIiKnUOmAYhjGSbdV9EtErNEk8mcOlbS2ugx7iEmDsFjYp3EoInZVqS6ea6+91vs4KioKgGuuuUZdNiI256SURpHLWZt/g9Wl2IPD+d/pxl9Bp4lWVyMiJ1GpgPLMM8+U2zZp0qSAFSMi1aNB+AbCnUc5VFLHB8geL74zbJoKxdnmAm4iYisagyJSBzSKXA7AYXeaxZXYSHxnwIADWvZexI5qJKAcOnSIo0eP1sSlROQkUiOWketuQqkRZXUp9hHRAKKbm9ONRcR2/F7qvqioiE2bNnmfn3322YSHhwMwY8YMpk2bRm5uLgA9evRg4sSJNGvWzN/LikglNIpcptaTkzk2DkXL3ovYjt8tKN9//z033HADN9xwA3feeSchISEAzJkzh0mTJpGTk+OdwbN48WJGjx5NUVGR34WLSMU4KKNhxEqy3a2sLsV+4rvA0V2Qv+nM+4pIjfI7oKxevdo7ffjCCy/0BpRjK8U6HA7vF8CePXuYPXu2v5cVkQpKDN9EuPMoh0vUglJObAdz2fu9c62uRERO4HdAWbt2rfdxt27dACgoKGD16tU4HI6TroHy/fff+3tZEamg1IhlAGpBOZmQSDOk7FNAEbEbvwPKgQMHvI9btTJ/AG7YsAGPxwNA7969WbJkCVdeeSVgLuq2ZcsWfy8rIhXUKHI5+aWNcBsxVpdiTwld4OB8KC20uhIROY7fASU7O9v7ODExEYBt27Z5tw0ePJj69etz4403ercdPnzY38uKSAWlRiwlW907pxZ/HpQVQuYPVlciIsfxO6AcP+C1tLQU8A0oaWnmD8YGDRp4tx1rXRGR6uXAQ8PIFRxW986pRTWFiCSNQxGxGb8DyrEl7wE2btwImANnj2natCkAJSUlgDloNj5eNysTqQnxYVuJcBZo/MnpOBzmbJ69X1pdiYgcx++A0qRJE+/jv/zlL9x5550sW2YOynO5XKSkpABw8OBB734JCVpWWqQmNIpYAWgF2TOK7wr5G6Fgu9WViMh/+R1Qjs3cAcjJyeGHH8x+XIfDQe/evb3fO9a6AtCiRQt/LysiFdAwYiVHShtQ7Im1uhR7i+8IjhDN5hGxEb8Dyo033khYWBhAubsa//a3v/U+XrRokfdx165d/b2siFRASsRKckpbWF2G/YXGgOtsdfOI2IjfAaVly5ZMmTIFl8vlXe8kMjKSRx55hO7duwPmvXh++uknwJxmrIAiUjMaRa7ksLul1WUEh/jzYP+3UKaVrkXswO978QBceumlXHTRRWzevJnS0lJat27tM3g2Pj6eX375xfv8+O+JSPWICsmkfug+chRQKiaxG2x/Cw7Mh9RBVlcjUucFJKAAhIWF0b59+5N+z+l0KpSI1LCGEasA1IJSUVHNISLZ7OZRQBGxnN9dPCJiTykRq3B7IikobWh1KcHB4YCErrD3c/PuxiJiqYC1oBiGwfLly9m4cSN5eXneRdtO5Z577gnUpUXkJBpGrCTH3QKDEKtLCR4J3cyZPPmbwNXW6mpE6rSABJRFixbxpz/9ib1791b4GAUUkerVUDN4Ki+uIzjDYc8XCigiFvO7i2f16tWkp6ezd+9enzsXn+5LRKpXiKOYBuG/ctjdwupSgktIJMSdC3s+tboSkTrP74Dyz3/+E7fbDZjroJzpS0SqX1L4ekIcpeRoBdnKS+gBmT9CcfaZ9xWRauN3F8+KFSu8weNY60hcXByRkZE4nRqDK2KFhhGrMAwHOe7mVpcSfBJ7wJZ/wt450PK3Z95fRKqF3wHl6NGj3sc9evTghRde0L12RCyWErGa/NJGlBr1rC4l+EQkQv2zYPcnCigiFvK7iSMlJcXbcjJ27FiFExEbSA5fTW5pM6vLCF4JPWDfHCgrtroSkTrL74By4YUXeh8fuyePiFirYcRqcjRAtuoSe0BpARz4j9WViNRZfgeU9PR0oqOjAZg5c6bfBYmIf6JDDhIdmqnxJ/6IbgGRDWHPJ1ZXIlJn+T0Gxe128+ijj/KnP/2Jzz77jN27d3PTTTeRlpZGXFzcKY9LTU3199IichLJ4WsAtAaKPxwOSOwOuz6Gbi+DQwP+RWqa3wFlwIABPrN4VqxYwYoVK057jMPhYP369f5eWkROIiViNaWeCC1x768G58OezyBrMST1troakTonYH8WGIaBw+HQYm0iFkuJWENuaTMtce8v19kQHg+7PrS6EpE6KWAB5VgrihZqE7FWSsRqctyaweM3Rwgk9oSdH+rmgSIWCEhAqWiriVpORKqXgzKSwtdpBk+gNDgfju6Ew8utrkSkzvF7DMpbb70ViDpEJAASwrYS5izSANlAiT0HwlywczYknGd1NSJ1it8BpUePHoGoQ0QCICViNYCmGAeKMxQSusPOD6DTU+bsHhGpEZo7J1KLJEespbAsnmJPnNWl1B5JF0DBFji80upKROoUv1tQTlRQUMDy5cvJzMykqKiIa6+9lqioqEBfRkROIjl8rQbIBlpcRwiLhR3vQkIXq6sRqTMCFlCysrL429/+xueff05ZWZl3+0UXXcSPP/7I22+/DZgLtE2aNKnS59+6dStPPvkkK1asIDo6mquvvpoHHniA8PDwMx574MABnnvuOebPn8/Ro0dp3Lgxd999N1dddVWl6xCxs+SI1WSVnG11GbWLM9QcLLvjPeg8SYu2idSQgASU7du3M3LkSA4cOOAzU+fYtOJu3brx0EMP4Xa7cTgc3HnnnaSlpVX4/Lm5uYwYMYIWLVowdepUDhw4wKRJkygqKmLChAmnPfbgwYPccMMNtGzZkokTJxITE8PmzZspKSmp2osVsalQRxEJYVvZemSQ1aXUPsn9zJsHZv0ESX2srkakTvA7oJSWlnLPPfewf/9+AJ9VZY9JSEigd+/eLFiwAID58+dXKqC89957HDlyhJdfftm7fH5ZWRlPPPEE6enppKSknPLYZ599loYNG/Laa68REmIuXNW7t1aFlNqnQfivOB0edfFUB1c7iEiC7e8qoIjUEL/bKj/++GO2bNniXYjtVGud9O3b1/t46dKllbrGggUL6N27t8+9fQYPHozH42HhwoWnPK6goIA5c+Zw0003ecOJSG2VHL4WgNxSBZSAczjNYLLzffCUWl2NSJ3gd0D56quvALPFpFGjRrz55psnDSlnn/2/fvEtW7ZU6hoZGRnlWlxcLhdJSUlkZGSc8rh169bhdrsJDQ3l5ptvpkOHDvTp04dnn30Wt9tdqRpE7C45Yi0FpSmUGhqUXi2SL4TiTNj3ldWViNQJfgeUDRs2AGbXzkMPPXTK7pMGDRoAZpDJzMys1DXy8vJwuVzltsfGxpKbm3vK47KysgAYP34855xzDq+//jojRoxg5syZvPTSS5WqQcTuksPXqPWkOkWnQXRLyJhpdSUidYLfY1BycnK8j9u1a3fK/Y6f2VNTA1Q9Hg8A559/PuPGjQOgV69eHDlyhDfeeIMxY8YQGRlZI7WIVLfkiLXsKepudRm1l8MBKf1h+ztQcti8kaCIVBu/W1CO/wV/9OjRU+63fft27+Po6OhKXcPlcpGfn19ue25uLrGxsac9DsxQcrzevXtTUlLCjh07KlWHiF1FOPOIC9tJrgbIVq/k/mCUmVOORaRa+R1QGjZs6H08f/78k+5jGAbvvPMOYHYFpaamVuoaaWlp5caa5Ofnk5mZedrZQK1btz7teYuLiytVh4hdJYWvByCnVEvcV6vweIjvAhkzrK5EpNbzO6B07doVMEPItGnTePPNN32+v3DhQu666y5+/vnncsdUVL9+/Vi0aBF5eXnebXPnzsXpdNKnz6mn/DVu3Jg2bdqwaNEin+2LFi0iMjLyjAFGJFgkh6/FYzjJczexupTaL2UAHPoFctdbXYlIreZ3QLn22msBs2XE7XYzefJk7/cMw2DChAne9U9OPKaihg8fTnR0NGPGjOHHH39k9uzZTJ48meHDh/usgTJixAguueQSn2MffPBBvvvuO5566ikWLlzItGnTeOONNxg5cqSW4JdaIzliLfmlqXg488rK4qfEnubS91tetboSkVrN74DSpUsXBg0ahGEYJ10H5djzY+ukDBkyhHPOOadS14iNjWXmzJmEhIQwZswYpkyZwrBhw7wDX4/xeDw+g3EBBgwYwHPPPcdPP/1Eeno677//Pvfeey8PPPBA5V+siE2ZM3iaWl1G3eAMM1tRMmZAaaHV1YjUWgFZ6v6pp54iOzubJUuWeFeSPZFhGHTv3p2//OUvVbpGq1atmDFjxmn3mTVr1km3DxkyhCFDhlTpuiLBIDliHduO9re6jLqj0SDY/RHsmg0tb7a6GpFaKSB3vYqJieHNN99k3LhxNG3aFMMwfL6aNGnCuHHjeOONNyo9g0dETq+e8xAxoQfI1QDZmlMvFeI6weZpVlciUmsF7G7GoaGhjBw50nvTwAMHDgCQkpJy2nvliIh/kiPWAWiKcU1rNAg2TIacdRDXwepqRGqdgAWU/Px8fv31V7Kzs3E4HCQkJNC2bVvq168fqEuIyEkkha/DY4SQX9rI6lLqlsSeEJ4Am6ZCD7WkiASa3wFl/vz5TJ8+nZUrV3pXbj0mJCSEzp07c+edd9KvXz9/LyUiJ5EcsY7c0qZ4CLO6lLrFGQaNLoNtb0GnpyEiweqKRGqVKo9Bcbvd/P73v+euu+5i+fLllJWVlRt7UlpaytKlS0lPT+fhhx+usSXuReqS5PA1Wv/EKo0GmXc33vqa1ZWI1DpVDij33XcfX3zxhTeMHJtGfOIXmDN4Pv/8c8aOHRuwwkXEZLagaPyJJcLjIfkCs5vHU2p1NSK1SpUCyowZM/j+++8BygWR47+O/75hGHz77bfeJe9FxH+RjoNEhRzSAFkrNb4Sju6GXf+2uhKRWqXSY1BKSkp45ZVXfNY7MQyD1NRUunXrRkpKCoZhcODAAZYuXcq+fft8Qso//vEPbrjhBkJDAzY+V6TOSnCaM3hyankLSmQ98BjgPPkyS1UWkHPGtDKnHK+fhKfJ9ThDAlekxwPOgCwGERznC7TqqM/ur7k2qXRK+Prrrzl8+LA3cMTExPDnP/+ZK664otwibYZh8OmnnzJx4kSOHDkCQHZ2Nl9//bUWThMJgHjnWsqMMApq+Qye8DAzSCxaBMfdkssvjVKhU8fAnDPReR3dIyfgPDiP2YsuJSvL//oaNIDrrvP/PMdzOmH2bGxbX6AF8vVCcLzm2qTSAWXx4sWAGT5CQ0OZNm0a3bp1O+m+DoeDq6++mkaNGjFq1CjvLJ+ff/5ZAUUkABKc68h1N8UgxOpSakReHmQfDsy5XK7AnTObTpzd5Czqr3uarKxL2bfP//qqS1YWtq4v0Ora661NKt1QlZGRAZjhY9CgQacMJ8fr0aOH9349AFu3bq3sZUXkJBKca8kr1Qwe6znY47gODs4n2fnzmXcXkTOqdEDZv3+/9/HAgQMrfNzxdxk+tsqsiPjBMIgPWUuOBsjaQrajF0Q147yIJ6wuRaRWqHRAyc/P9z5OS0ur8HEtW7YEzK6hvEB1IovUZYX7iHDkaoqxXTic0OwGmoXOpWnkIqurEQl6lQ4oRUVF3scxMTEVPu74fQsLdYtyEb/l6h48tpPUhzxPSy5qMN7qSkSCXqUDitvt/t/BlZhrdfwMn7KysspeVkROlLuOMiOcI2W6GadtOJxscd9IWtT3tKj3vdXViAS1Ss/iObZqrGEYDBgwoFLHHjvu2GBZEfFD7loKjGZ1ZgZPsDhY1pNDJWcxsME4Xtv1MxDgxVtE6gi/lps5ceXYM32JSADlrKXA09TqKqQcBytyR9Ck3i+cU///rC5GJGhVOaCc6t47p/sSkQAxDMhdR4FH40/s6GBJR3YV9mRgg0cIdRSd+QARKafKAaWyrSdqRREJoKO7oLRAAcXGVuaNoH7oHnrGvWh1KSJBqdJjULp3714ddYhIZfx3Bk+BoS4eu8ovbcKWI0PolziRNfm/1YJ6IpVU6YAya9as6qhDRCojdx04Iyk0kq2uRE5jdd5NNKv3I4OSHuCDfR9aXY5IUNE9GUWCUe46iG6G/gnbm9uIZnnuaDrUn03rqLlWlyMSVPTTTSQYHV4DUereCQY7Cvuxv6gTlyf/jjDHEavLEQkaCigiwcbwQN4GiNIA2eDgYEnO3dQP3cvFDR6zuhiRoKGAIhJsjmyHsqMQ3dzqSqSC8stSWZV3M73iX6J5vQVWlyMSFBRQRIJNzlrzvwooQWXjkSs5WNyBq1NGEe7IP/MBInWcAopIsMldC6ExEJ5gdSVSKU5+PnwfMaH7GJJ8j9XFiNieAopIsMlZa7aeaHXmoFNQ1oilOXfROfYtOtZ/2+pyRGxNAUUk2ORoBk8w2154EduOXsTlKXeRGLbR6nJEbEsBRSSYeNyQt1HjT4Lckpx0CssSGZ56jcajiJyCAopIMMnfDIYbohRQglmpEcUP2eOIDdvJNQ1HALpPmciJFFBEgol3Bo/WQAl2+aVN+OnwA7Sv/xH9Ex+3uhwR21FAEQkmuWvN2TthLqsrkQDYU9SLlbm30j/xL3Sq/5bV5YjYSqVvFigiFspZqxVka5n1BdcRE7qPqxreTn5ZKhlHB1pdkogtqAVFJJjkrFH3Tq1jLoV/oLgjw1OvoXHkYqsLErEFBRSRYFF6FAoy1IJSCxmE8kP2OHLczbm58WUkh6+xuiQRyymgiASL3PWAB6JbWF2JVIMyI4L5h8ZTWJbIiCYDiHeus7okEUspoIgEi5zVgENdPLWY24jhu0NPUOxxcWW9/pCjkCJ1lwKKSLDIWQP1UiEk0upKpBqVeFx8d+gvlOCCb/pB9jKrSxKxhAKKSLA4vEqtJ3VEicfF0qKJEJEE31wEB3+wuiSRGqeAIhIsctdoBdk6xE19OPcJiGkJ310Kuz+zuiSRGqWAIhIMCg9AcZYGyNY1oVFwzgRI6Ao/XAtb37S6IpEao4AiEgxyVpv/jWlhaRliAWc4tHsYGl4Ci0fDumfA0L17pPbTSrIiwSBnDTgjIDLF6krECo4QaH23eZuDVY9B4V7o+gI4Q6yuTKTaKKCIBIOc1RDd3PxFJXWTwwHNh0N4HGz6BxQdhN5vQUiE1ZWJVAt18YgEg5zVWkFWTI0ug/aPwO6P4T9DwJ1vdUUi1UIBRcTuPKXmKrIafyLHNOgN5zwOhxbDd5dAyWGrKxIJOAUUEbvL3wyeYk0xFl9x58C5EyFvA8y7EIoyra5IJKAUUETs7vBK878xaZaWITZUvzV0fAoKd8O3A6Aoy+qKRAJGAUXE7g6vNGfvhNW3uhKxo+jmZkvK0d3w3cVQnG11RSIBoYAiYneHV2iBNjm96GbQcSIc2WEOnC09YnVFIn4LmoCydetWRo0aRefOnenTpw+TJ0+mpKSkUueYMWMGbdu2JT09vZqqFAkww/hvQGlpdSVid9HNzVVnc1bDD8PA47a6IhG/BEVAyc3NZcSIEbjdbqZOncqDDz7I+++/z6RJkyp8jszMTP7+97+TmJhYjZWKBFjRfnOJ+xgFFKmA+mdB+3Gw/xtYcrdWnJWgFhQLtb333nscOXKEl19+mbi4OADKysp44oknSE9PJyXlzKtrPvvsswwYMIC9e/dWc7UiAXRsgKxaUKSi4rvAWWNg04sQ1xHa3md1RSJVEhQtKAsWLKB3797ecAIwePBgPB4PCxcuPOPxS5cu5ZtvvuGhhx6qxipFqsHhlRAarSXupXIaXgxNroFlD8K+r62uRqRKgiKgZGRkkJbmO8XS5XKRlJRERkbGaY8tKytj4sSJ3HXXXSQnJ1dnmSKBd3il2XricFhdiQSbliMgvjMsvAmO7rG6GpFKC4qAkpeXh8vlKrc9NjaW3Nzc0x77r3/9i8LCQkaOHFlN1YlUIw2QlapyhMDZY81wu3C4uSKxSBAJioBSVYcOHeKll15i3LhxhIeHW12OSOW4CyB/iwbIStWFueDs30PWT7DmCaurEamUoAgoLpeL/PzyN8TKzc0lNjb2lMe9+OKLtG3blm7dupGXl0deXh6lpaWUlpZ6H4vYVs5qwFBAEf/Etodmw2Hd05D1s9XViFRYUMziSUtLKzfWJD8/n8zMzHJjU463bds2lixZQvfu3ct9r3v37rz66qv069cv4PWKBET2MnCE6S7G4r9mwyB7Kfw0ghBWAvWsrkjkjIIioPTr149p06b5jEWZO3cuTqeTPn36nPK4xx57jLy8PJ9tTz/9NJGRkYwdO5a2bdtWa90ifslearaeOMOsrkSCnSPEnG68/EF6RPyR3TxndUUiZxQUAWX48OHMmjWLMWPGkJ6ezoEDB5g8eTLDhw/3WQNlxIgR7N27l3nz5gHQrl27cudyuVxERUXRs2fPGqtfak4IhTSvt4QSTzQFZQ3JL21sdUlVd2ipbhAogRPVFJr/lnMyXuTniJvYW9zN6opETisoxqDExsYyc+ZMQkJCGDNmDFOmTGHYsGGMGzfOZz+Px0NZWZlFVYqljuyCxbdza0wKo5peSHrzbjyU1oRbGg+kceQvVldXee4CyPsVYlpbXYnUJk2uIt9owRUp6TjQz0qxt6BoQQFo1aoVM2bMOO0+s2bNOuN5KrKPBJn938KPNwCws3QImw73xoFBbOgu2tefzR3NevJj9iN8k/UMECTriRxeCXigvgKKBJAjhA0ld9Er8g90i53GktwxVlckckpBE1BETipjJvw8GuI7wdkPseVbFzn/vUfaYXcrdhReQNuYT+mb8FcinLl8efDvGMHQcJi9DJzhGiArAZfjOZvNRwZxcYNHWV9wPUfKtICl2FMQ/KQWOYUD82Hx7eay3udMMNd8OIFBCL8WXMvPh+/lvNjpDEoaa0GhVZC9FKLTwKm/ISTwVuXdgsNh0D/xz1aXInJKCigSnPK3wA/XQmwHaH23OUvhNDKOXsKy3DvoFf8i7WJm11CRfji0RANkpdqUeFyszbuB82Knkxy+xupyRE5KAUWCj6cMFt4IIVHQ7pEKtzJsPjKEHUf7cHXKKOLDTn8PJ0u58yF/k8afSLXafGQIBaWN/tuqaFhdjkg5CigSfDa9ZI7RaHs/hMVU4kAHv+TcQ4lRn2tTbsW2P5QPrwAMBRSpVh7CWJE3klbR39AqSnc8FvtRQJHgUrANVo2H1MvBdXalD3cb0Sw5fDfNohbSsf471VBgABz6BZyR5roVItVoT1EPDha3Y2CDR3HgsbocER8KKBJclt4LoTHQ4uYqn+JASSd2HO3LpUm/J8KZd+YDalrmT1D/rDOOqxHxn4NVebfSKHJFcIzNkjpFAUWCx8EfYO8X0HIEhEb5darluaOJcObSP/HxwNQWKIYBWYvA1cbqSqSOyCzpwJ6i87i4wR9xohuoin0ooEhwMAxYOc5cWTXp1PdfqqhCTwPW5w+je9zfiQ3dGYACA+ToTijaX6XuK5GqWpV3C4nhm+no0kKWYh8KKBIc9n5htiy0uAUcgfnYbjxyJaWeelyQ8FRAzhcQmT+Z/62vG1lKzclxp7Gz8Hz6JTypVhSxDQUUsT/DgJWPQey5EN85YKctNeqxvmAoXWLfIC50W8DO65esn6BeKoTHWV2J1DFr824gITyDjq63rS5FBFBAkWCwby7kroHmw8ER2HvpbD4yhBJPfS5M/EtAz1tlWYugvsafSM3LKW3JzsLe9EuYqFYUsQUFFLG/9X81uzxizwn4qcuMCNbnD6WTaxaxoTsCfv5KKS00bxKo8SdikbX5akUR+1BAEXvL+gUOzoem1wa89eSYLUcHUeKJpnf889Vy/grLXgZGKbg0/kSskeNOY1dhT/omPIODMqvLkTpOAUXsbcNfoV5jSOxZbZcoMyLZfGQIXWNfpZ7zULVd54yyFpkLtEW3sK4GqfPW5w+jQfgm2sX82+pSpI5TQBH7KtgOuz6CJldX+6Jlm45cjpNSusf9o1qvc1oHvofYdlqgTSx1yN2WfUWd6JfwJLa9HYTUCQooYl9bpkFoNCRfVO2XKvbEknF0IL3iXyTUUVjt1yvHUwqZP1TLOBuRylqXfz0NI1dzVvSXVpcidZgCithTWRFseRVSBkBIRI1c8teCq6nnzLbmHj3Zy6D0CMSdW/PXFjnBwZJzySxuxwXxz1hditRhCihiTzv+D0qyIXVIjV2yoKwRu4t60iv+eWq8afvgfyCknrlSrojlHKwvGEqzqIU0i/zR6mKkjlJAEXva9DLEdzUXLatBGwuuJDliPY1DvqnR67L/O3C1B2dozV5X5BT2FHUnx92MPgmTrC5F6igFFLGf7OWQvRQaXVbjlz5Ycg7ZJa04N7wGpxx73JC5EOI0/kTsxMmG/KG0jfmC5PA1VhcjdZACitjP1tchPBESu1twcQcbj1xB89A5kPtrzVzy0FIoO2Iu5S9iI9sL+1FQmkzfhL9aXYrUQQooYi+lR2H72+bgWIum2+442o9iIx42Ta2ZCx78HkKioH6rmrmeSAUZhLKx4CrOqf8ecaHbrS5H6hgFFLGXXbPBnQcNB1pWgocwdpUOgowZUJJT/RfcO9fs3tH6J2JDW45e+t+VlqdYXYrUMQooYi9bXoO4TlCvkaVl7HQPBk8JbH2jei9UnG2uIJvQrXqvI1JF/1tp+XWiQjKtLkfqEAUUsY/8LZC5wNLWk2NKiIekvrDpJfBU4z1J9n0FRhkkWDHeRqRiNh25AjDoGVdD3Z4iKKCInWTMhNAYSOxldSWmxlfCkR2w59Pqu8aezyGmFUQkVt81RPxU7HGRcfQSesRNJdyRb3U5UkcooIg9GB7YNhMa9KmxlWPPqP5ZENsBNvytes7vKYV9cyDhvOo5v0gAbSi4hghnPufFTbe6FKkjFFDEHg7Oh6O7IKX677tTKY2vNseIZC0O/LmzfoaSw+rekaBwtCyJbUf7c378FEIcxVaXI3WAAorYQ8ZMc9VYVzurK/GV2N2sa0M1zGDY+zmExZktNSJBYH3BdcSE7KeT6y2rS5E6QAFFrOcugJ0fQHJ/cDisrsaXIwQaX2VOfy7YFrjzGob5mhO6gUP/DCU45Jc2YVfR+VwQ/wwOSq0uR2o5/WQUS3g8xz3Z/RGUHbVf984xKRdDWP3AjkXJ+gkKMiD5wsCdU2qVyHrgqeF7VlbEuvxhxIdvo3XouwE/t8/PBanzdGcysYTTCbNnQ1YWDKk3iyjHOSz5T0qVz9coFTp1DGCBxwuJMGf0bH0dzhkfmDVats2CiGSI0/L2cnLhYeB0wKJFkJfn//kC9W/ksLsVuwt70DViInhuAmfgFhg8/ueCv1q3hosv9v88Yh0FFLFMVhbkH9xH47RvWZJzN9lHq34ulytwdZ1U6uWw+2OzFaWrn+NRyophx3vQ8GJ178gZ5eVB9mH/zxPIfyNr82/gsnoPmd2ULYYH7sSYPxf27fP/PA0a+H8OsZZ+Ooqlzqn/HgYh7CzsY3UppxcabYaUzdOgyM/VNPd+Ae4cSLZpl5bIGWS7zyKz7DxY+5fqXchQ6jQFFLFUJ9cs9hR1w23EWF3KmTW+EjBgw7P+nSdjJsScBdHNAlKWiBW2uG+AvA2w8/+sLkVqKXXxiGXinOtpFLmCBYcetbqUiglzmeuibHwRzrobYlpW/hz5W8zVY1unB74+kRqU6znbXMNn9QRodj04w6wuqUqiQjJpGrmIBuEbAYNSox67Cnuzv7gLHv2KtJTefbHMWaHvUOyJYW9REN0or+lQ2D8PVj4Kfd+r/PHrJ0F4nDn+RCTYtfgtLH/AbBVsfbvV1VSYEzdnx3xMr7gXaRa1EIASTzQeI4RQZxGhjhKKymL5Oed+fjo8lmJPrMUV100KKGINw+CssHfYVXg+HoLoL6+QSGhxM2x6ETLvh6TeFT/2yC7IeMs83hlefTWK1JSYNPOmmmufgJY3m/8+bK5V1NcMSb6HxPDNHCg+l0XZD3KwpANHy5IAB07cJIRvplm9n+gbP4mecVP57MArrC+43urS6xyNQRFrZC2ivnMH24/2t7qSyku5yLzB3y/p5oycitrwLITWg9TLqq82kZrW/CYo3AcbX7K6ktOKdB7muobDuaXJIEqNSOYcfJ5vs55ie+FFHC1LBsxFIj2EkVXSnuW5t/HZgVc4WNye36T+hoENxuFAA4JrkgKKWGP7vyj0JHGwpL3VlVSewwlt7jUHCK4eX7FjctfDlumQegWE1Kve+kRqUlQTaDQY1j4JRQetruakmkT+xF3NO9Mm5gsWZY/l26wnOexudcbjCj2JLDz8B5bnjuL8+Ge5KPJW88amUiMUUKTmedyw4//YV9aXoP0IxqRBi1vMe/Ts/+70+5aVwMKbIDIFmlxbM/WJ1KTmwwED1jxudSXlnB32KqOa9qPEE82cgy+wvbA/x1pLKsbBrwXXsjD7YVqHvgdL7zVvVSHVLkh/O0hQ2/c1lBxiX2l/qyvxT5OrIa4j/Hg9ZC8/9X5rJkDuOmj7oLkqrUhtE+aCZr+Bza9AzhqrqzEZZbDsAS6MvJOtRy7l26yn/tuVUzW7ivqwtuR3sPkfZmuRVDsFFKl52/8F0c3JN1pYXYl/HE5o9whENIBvL4Ksn32/7ykzp2Cu/6vZT1//zE3KIkEr9XKzu2fxnZZ3g4Q6Cunlvg42vcy6krtYmnsXRgDmhOwpu9T8t7zmz7D/2wBUKqejgCI1y11gLhmf1I/KNbPaVFgMnPsXqNcE5vWFH34Duz4yx5t8d4n5l1bz35rTk0VqM2eYuT7QoZ9hyyuWlVHPeYgRTS6mofEVtH+MXaVDAnuBZtdDfGez27Zwf2DPLT4UUKRm7f7EvHNxcj+rKwmc0Cg49wlodQdkLYIfhsIvd0PBFnN78xt0zx2pG2I7QMNLYcUjcHRvjV/eFbqL0U37khS+nnUhT0Fi98BfxBFidtcaZfDTCI1HqUZaB0Vq1va3wdXeHDBam4REQOoQaHQZFGdBeHzQrqwp4peWIyF7qfnLe8BXNRbOG4Rv4JbGlxLicDMvaxKJjRtX38XC46DNGPNeRNvfMdeAkYDTn3VSc4oyzVVYa1PryYkcTohMVjiRuissBtreDwe+gV+fq5FLNo1cxG1Nz8dDKPMyJ5FfWo3h5JiEbmZX9bIHoCir+q9XBymgSM3Z+b7536S+1tYhItUrvos5pX7lY3BoSbVeqm30J9zaZCB5pU34JvNpCj2J1Xo9H61uA08xrPh9zV2zDlFAkZqz7W2I72pOSRSR2q3FzeZ6QfOvMm/zEHAGveJeYHjqtewr7sL3WY/X/F3Rw+Ohxa2wbWa1B7G6KGgCytatWxk1ahSdO3emT58+TJ48mZKSktMec/DgQSZPnszVV19Nly5d6NevHw899BB79uypoarFqyDDHN2ffKHVlYhITXCGQYfHAAP+MwTceQE7dYijmCuS7+Ky5AfZUHAtP2b/AQ8W3d+q0SUQ3RyWj9WA2QALioCSm5vLiBEjcLvdTJ06lQcffJD333+fSZMmnfa4devWMW/ePAYPHsw//vEPxo0bx6ZNm7j++uvJzs6uoeoFgG3vmEu8J/a0uhIRqSnh8dDhT1CwDb4fAiU5fp/SFbqL0U0uoHPsDH4+fA8r80Zi6a8yR4g5MDjzR3MJBQmYoJjF895773HkyBFefvll4uLiACgrK+OJJ54gPT2dlJSTzwg577zzmDNnDqGh/3uZXbt2pX///nz88ceMHj26JsoXw4DtsyCxl1ZSFalropvBuX+GtRNhXj8Y8DXUa1iFExl0rP8OQ5LvodSI4JvMZ8h2nxXwcqsk4Tyz+3rFH6DxleAMil+tthcULSgLFiygd+/e3nACMHjwYDweDwsXLjzlcS6XyyecADRs2JCEhAQOHrTnTa1qpexlkL8ZkvtbXYmIWMF1NnR6Bor2wpwusOfLSh2eGLaRG1OvYmijW9hX3IW5B5+3Tzg5puWt5tpH22ZZXUmtERQBJSMjg7S0NJ9tLpeLpKQkMjIyKnWubdu2cejQIVq10rLjNWb72xCeAPEdra5ERKwS3Qw6/w3qNYb5l8PCm894356GESu4MuUOxrToQOPIJSw4NI6fDo+lxKhfQ0VXQkwaNDjfXBvF47a6mlohKNqh8vLycLnKz/yIjY0lNze3wucxDIMnn3yS5ORkLr/88kCWKKfiKYXt75pTix0hVlcjIlaKSIRzJpjrIe18D3a8Y/5ST74AYs8FRwhtw47QOWklLaLmkxKxhqNliazMu5VNBZdbNxC2oprfCMvug4yZ0Pp2q6sJekERUAJl6tSp/Pzzz7z22mtERUVZXU7dsO9rKD4IKRdZXYmI2IHDAY0uhZQBkLUQMhfC1tfNFZiB/pGQG9KUbHdr5h/6I3uLumEQJH/cRDeHpD5mK0rLWyHE5oHK5oIioLhcLvLz88ttz83NJTY2tkLneP/99/n73//OU089Re/evQNdopzKtlkQ3QKi0864q4jUIc5Qc9mBY0sPlB4F4Ktvwjh0OIhXYm42HJbdYy6B32qU1dUEtaAYg5KWllZurEl+fj6ZmZnlxqaczLx583j88ce57777GDZsWHWVKScqyTWn3SVfaP7VJCJyKqFREBqFQRCHEzDH2iT2gvWTwFNmdTVBLSgCSr9+/Vi0aBF5ef9b6Gfu3Lk4nU769Olz2mMXL17M2LFjuf766xkzZkx1lyrH2/WhuQy0Zu+ISF3SdBjkb4LdH1ldSVALioAyfPhwoqOjGTNmDD/++COzZ89m8uTJDB8+3GcNlBEjRnDJJZd4n2/dupUxY8bQokULrr76alauXOn92rlzpxUvpW7JeAviO5sD40RE6gpXG4jrBOue1uqyfgiKMSixsbHMnDmTiRMnMmbMGKKjoxk2bBgPPvigz34ej4eysv81qa1atYr8/Hzy8/O58cYbffa99tprz7gSrfihIAMyF0DbB8+8r4hIbdP0OlgzAfZ/Yy6HL5UWFAEFoFWrVsyYMeO0+8ya5btAztChQxk6dGg1ViWnlDETQqLMKYQiInVNXCeIaQUb/qaAUkVB0cUjQcbwQMYMc+0TLW0vInWRwwFNroH9X8Ph1VZXE5QUUCTwDnwPR3dCysVWVyIiYp0GfSAiCX59zupKgpICigTe1jchqol5/w0RkbrKGQqNr4Dt/4Kje6yuJugooEhgleTC7n9D8gCtfSIi0nAQOMNg08tWVxJ0FFAksHb8CzwlWtpeRATMBegaXgKbp0HpEaurCSoKKBJYm6dDQjetfSIickzjK8CdB9vesrqSoKKAIoGTvQxyVkLDS62uRETEPiJToEEv+PV5c5ajVIgCigTOltcgogEkdLW6EhERe2l8NeRvhr1fWl1J0FBAkcAoPWLevTPlYnAEya3RRURqiutsqN/WbEWRClFAkcDY8R6UFkDDgVZXIiJiPw6HORblwHdauK2CFFDEf4YBG182B8dGppx5fxGRuujYwm0bX7C6kqCggCL+O7TYHBybOsTqSkRE7MsZav6c3P4OFB6wuhrbU0AR/236B0Q2hPguVlciImJvDQcBTtj8T6srsT0FFPFPURbs/D9odBk49HESETmtsBhoOAA2/x1KC62uxtb0G0X8s/VV878aHCsiUjGNr4LiQ7D9basrsTUFFKm6shLYOBWS+0OYy+pqRESCQ71USOxp3uVYC7edkgKKVN2uD6FoHzS+0upKRESCS5NrIO9X2DvX6kpsSwFFqsYwzPQf3wWim1tdjYhIcHG1g/ptYMOzVldiWwooUjVZi8x776j1RESk8hwOaHItHPwPHFpqdTW2pIAiVbN+MkQ1gXjdd0dEpEoa9DLHo6yfbHUltqSAIpWXsw72fApNhmpqsYhIVTlCzJsI7poN+VusrsZ29NtFKm/9ZHO55uQLra5ERCS4pQyAsFjYMMXqSmxHAUUq58gO2PEvcx6/M8zqakREgltIBDS+HDLehMJ9VldjKwooUjnrn4XQKGh0qdWViIjUDqmXm3/wbfib1ZXYigKKVNyRXebKsY2vgpB6VlcjIlI7hEabIWXzNCjKtLoa21BAkYpb/wyERELqFVZXIiJSuzS+EjBg4wtWV2IbCihSMUd2wJbXzHn7oVFWVyMiUruEucybrm58ybxPjyigSAWtffK/zZBDrK5ERKR2ajIUjDKti/JfCihyZjnrYOsb0PQ6jT0REaku4bFmV8+mqZrRgwKKVMTKP0BkilpPRESqW5NrzAXc1j1tdSWWU0CR0zvwPez9ElreonVPRESqW2iMGVI2vwIFGVZXYykFFDk1TxksGwuus6FBH6urERGpGxpfBeEuWDHO6kospYAip7ZlGuSsgrTbzDtviohI9QuJhOY3w64PIHOR1dVYRgFFTq7wAKx6DBpeAq62VlcjIlK3pFwEMa1h2QNgeKyuxhIKKHJyK/5g/rflrdbWISJSFzmckDYaspfAtresrsYSCihS3t65sP0taHGruXiQiIjUvLhzzLvGL/99nVy8TQFFfJXkwOLbIL6L2b0jIiLWSRsNnuL/tWrXIQoo4mvZg2ZIOeseDYwVEbFaeDy0uAUy3oAD862upkYpoMj/7PwAts0wE3tkktXViIgIQKNBENsBfh4B7nyrq6kxCihiyt8CP4+GpAvUtSMiYicOJ7S5H4oOmrN66ggFFIGyIvjxN+aA2LPGqGtHRMRu6jU016TKeAN2fWx1NTVCAaWuMwyz5SR3HbR7GEKjrK5IREROpuEl0KC32dWTv8XqaqqdAkpdt/YvsONdaPsgxLSyuhoRETkVhwPa3Aeh9WHBtVB6xOqKqpUCSl229Q1Y8zi0uBmSdK8dERHbC42G9uPMFpSfbjXvmVZLKaDUVdv/BYtvh0aXQdPrra5GREQqKro5nD3WHIuy/AGzq74WUkCpi7a/aybvlAHQ+i4NihURCTYNekHrdNj0Mqx7yupqqkWo1QVIDfv1BVj+oBlO2txjTl8TEZHgkzoY3Lmw+k/gKYFzn6hVf3AqoNQVHrd5P4dNL0GTodByRK36IIuI1EnNh4MzDNZOBHcedJkCzhCrqwoIBZS64Oge+PF6OPSL2SSYernVFYmISKA0vQ5CImHjVMj7Ffq8ay6RH+TUvl+bGQZkzIQvOkD+Zuj0jMKJiEhtlHo5nPtnyFwEc7tB5k9WV+Q3BZTaKmcNfHcp/DzSvDNx1xfAdbbVVYmISHWJ7wJd/gbOcJjXF1aOC+q1UoImoGzdupVRo0bRuXNn+vTpw+TJkykpKTnjcYZhMH36dPr370/Hjh254YYbWLlyZfUXbJW8jfDTKPiyM+RtgA5/MqejhbmsrkxERKpbvUZma3mLm+HX5+HT1uaaV55SqyurtKAIKLm5uYwYMQK3283UqVN58MEHef/995k0adIZj3311Vd56aWXGDlyJK+88gpJSUmMHj2aXbt21UDlNcRTCns+h/lXweftYM9n0Op2OG8qJHa3ujoREalJjhBoNgy6/R3qt4HFt8GnreDXF6Ekx+rqKiwoBsm+9957HDlyhJdffpm4uDgAysrKeOKJJ0hPTyclJeWkxxUXF/PKK68wevRoRo4cCcB5553HZZddxuuvv87jjz9eMy+gOpQegQPzYc8n5mI9xQchJs2cOpzc3xzVLSIidVdkCrT7PTQdCrs/hhUPwcpHoMnV5sDaRpdCeJzVVZ5SUASUBQsW0Lt3b284ARg8eDB//vOfWbhwIUOHDj3pccuXL6egoIDBgwd7t4WHh3PJJZcwb9686i47cEqPQv4mc1xJ9nLI+gmyl4FRCvVSzZtHpVxkBhQREZHjxaSZXf0tR0LmfDg4H3a+D45QSDgPkvpCYg+IOxfqnwVOe0QDe1RxBhkZGVx33XU+21wuF0lJSWRkZJz2OIC0NN9f3K1atWLmzJkUFRURGRlZqVrcbjeGYbBmzZpKHXdGZYXmWiWGB4yy/36Vmt03xrG+Qxc4B0L8YEgMMwdCOULBART99yuINDgHEjyBOVdICKzJCtw5nU7zfHYXqNcb6PfP7uerjnPWtfNV178Ru75eCJ6fC6eWDJFnQ7N08x4+nmLz906JG/aWwt5NwGYzoDhDzd8vznAIiw1YBSUlJTgquAZXUASUvLw8XK7ygzxjY2PJzc097XHh4eFERET4bHe5XBiGQW5ubqUDSkXf2MoxoHBfBXf1gFFsfrCCXAQEbhSUARQF+JxBEPgC9noD/f7Z/XzVcc66dj6oln8jtn69EBQ/F/xjmKHF4/7fpjAX5l/C/nM4HLUroNhJly5dqunMHavpvCIiIsEnKGbxuFwu8vPzy23Pzc0lNvbUTU8ul4uSkhKKi31bG/Ly8nA4HKc9VkRERKwTFAElLS2t3FiT/Px8MjMzy40vOfE4gG3btvlsz8jIIDU1tdLdOyIiIlIzgiKg9OvXj0WLFpGXl+fdNnfuXJxOJ3369DnlcV27diUmJoY5c+Z4t7ndbr7++mv69etXrTWLiIhI1QXFGJThw4cza9YsxowZQ3p6OgcOHGDy5MkMHz7cZw2UESNGsHfvXu8U4oiICNLT05k6dSoJCQm0adOGd999l5ycHG677TarXo6IiIicQVAElNjYWGbOnMnEiRMZM2YM0dHRDBs2jAcffNBnP4/HQ1lZmc+2O+64A8MweOONN8jOzqZdu3a8/vrrNG3atCZfgoiIiFSCwzAMw+oiRERERI4XFGNQREREpG5RQBERERHbUUARERER21FAEREREdtRQBERERHbUUARERER21FAqSMWLlzIQw89xMCBA2nbti1/+ctfKnxsfn4+jz32GD169KBLly7cd999HDx4sBqrtZfvvvuOq666inPPPZdBgwYxe/bsMx6ze/du2rZtW+7rN7/5TQ1UXLO2bt3KqFGj6Ny5M3369GHy5MmUlJSc8TjDMJg+fTr9+/enY8eO3HDDDaxcubL6C7aJqr5vAwYMOOln68R7jtVGO3bsYMKECVx99dW0b9+eK664okLH1fXPWlXfN6s/a0GxUJv474cffuDXX3+le/fu5ObmVurYBx54gC1btvD4448TERHBCy+8wB133MHs2bMJDa3dH6GlS5dyzz33MGzYMB577DF+/vln/vjHPxIdHc1ll112xuPHjh1Lz549vc+jo6Ors9wal5uby4gRI2jRogVTp07lwIEDTJo0iaKiIiZMmHDaY1999VVeeuklfv/739O2bVveeecdRo8ezSeffFLrF1L0530DGDRoEKNHj/bZFh4eXl3l2sbmzZuZP38+nTp1wuPxUNFlvOryZw2q/r6BxZ81Q+qEsrIy7+OLLrrIeOKJJyp03PLly402bdoYP/zwg3fb1q1bjbZt2xpffPFFwOu0m9GjRxs33HCDz7axY8cagwcPPu1xu3btMtq0aWPMmTOnOsuz3LRp04zOnTsbhw8f9m577733jHbt2hn79+8/5XFFRUVG165djSlTpni3FRcXGxdddJHx5z//uRortoeqvm+GUbl/v7XN8T/HHnnkEePyyy8/4zF1/bNmGFV73wzD+s+aunjqCKezav+rFyxYgMvl8rkpY1paGu3atWPBggWBKs+WSkpKWLx4cbmWkiFDhrB161Z2795tUWX2sWDBAnr37k1cXJx32+DBg/F4PCxcuPCUxy1fvpyCggIGDx7s3RYeHs4ll1xS6z9XUPX3ra6rys+xuv5Zg6r//LdacFYtNSYjI4OWLVvicDh8tqelpZGRkWFRVTVj586duN1u0tLSfLa3atUKoEKv//HHH6ddu3b07t2b8ePHk5OTUx2lWiYjI6Pc++NyuUhKSjrt+3Pseyd7b/fu3UtRUVHgi7WRqr5vx3z22Wecc845dOnShTvuuIONGzdWV6lBr65/1vxl5Wetdg8gEL/l5eVRv379cttjY2NZu3atBRXVnGNjdVwul8/2Y89PN5YnPDycG2+8kb59++JyuVi1ahXTpk1j7dq1fPDBB4SFhVVf4TUoLy+v3PsD5ufjdO9PXl4e4eHhRERE+Gx3uVwYhkFubi6RkZEBr9cuqvq+gTlwsWPHjqSmprJr1y6mTZvGTTfdxMcff1wnxlNUVl3/rPnD6s+aAkqQys/Pr9BMmqZNm9aJwXMVVZn3zR/Jyck8/vjj3uc9evTgrLPOIj09nXnz5jFkyBC/zi911/jx472Pu3XrRp8+fRg8eDCvv/66z2dOxF9Wf9YUUILU3LlzfT48p/Lll196uySqwuVysX///nLbc3NziY2NrfJ5rVKZ9+3Y68vPz/f5Xl5eHkClX/+FF15IVFQU69atqzUBxeVylXt/4MyfD5fLRUlJCcXFxT5/2ebl5eFwOILys1UZVX3fTiY5OZnzzjuPdevWBaq8WqWuf9YCqaY/awooQer666/n+uuvr/brpKWl8dNPP2EYhs84lG3bttGmTZtqv36gVeZ9KykpISwsjIyMDC644ALv9lP1addFJxuLlJ+fT2Zm5mnfn2Pf27ZtG2effbZ3e0ZGBqmpqbW+yb2q75tUXl3/rAUzDZKV0+rXrx+5ubn89NNP3m3btm1j/fr19OvXz8LKql94eDg9e/bkq6++8tl+rFWqSZMmlTrf999/z9GjRzn33HMDWaal+vXrx6JFi7ytSmC2UjmdTp+ZXyfq2rUrMTExzJkzx7vN7Xbz9ddf1/rPFVT9fTuZAwcOsGzZslr1uQqkuv5ZC6Sa/qypBaWO2LNnD2vWrAGgsLCQnTt3MnfuXACfabTt27fnmmuu4emnnwagS5cu9O3bl8cee4xHHnmEiIgInn/+edq2bcull15a8y+kht19993ceuutPP744wwePJjFixfz+eef8/zzz/vsd+L7NmnSJBwOB507d8blcrF69WpeeeUVzjnnHAYOHGjFS6kWw4cPZ9asWYwZM4b09HQOHDjA5MmTGT58OCkpKd79RowYwd69e5k3bx4AERERpKenM3XqVBISEmjTpg3vvvsuOTk53HbbbVa9nBpT1fft888/5/vvv+fCCy8kOTmZXbt2MX36dEJCQhg1apRVL6fGFBYWMn/+fMD8mVZQUOD9OdajRw8SEhL0WTuJqrxvdvisKaDUEYsXL+bRRx/1Pv/hhx/44YcfAHymjZWVleHxeHyOfeGFF3jmmWeYMGECpaWl9O3bl/Hjx9f6VWTBHBg2depUXnjhBT788ENSU1N58sknfdZUgPLvW6tWrXj33Xd5//33KSoqIiUlhWHDhnHffffVqvctNjaWmTNnMnHiRMaMGUN0dDTDhg3jwQcf9NnP4/FQVlbms+2OO+7AMAzeeOMNsrOzadeuHa+//nqdmIlS1fetSZMmHDx4kKeffpr8/Hzq169Pr169uO++++rE+3bo0CHuv/9+n23Hnr/11lv07NlTn7WTqMr7ZofPmsMwKrHmrYiIiEgN0BgUERERsR0FFBEREbEdBRQRERGxHQUUERERsR0FFBEREbEdBRQRERGxHQUUERERsR0FFBEREbEdBRQRkVrq3//+N23btvX5EgkWtWfNbZFa4pZbbuGXX3455ffDwsJwuVy0bNmSXr16MXToUBo3blyDFYqVpk6d6vN84MCBtGvXzqJqRKqPAopIkHG73Rw6dIhDhw6xdOlSXn31VR5++GFuueUWq0uTGvDyyy/7PG/cuLECitRK6uIRCXLFxcU8+eSTfPbZZ1aXIiISMGpBEQkC3377LWDe3XbPnj289tpr/Pjjjz77PP/881x55ZVWlCciEnAKKCJBoEmTJt7HzZo147zzzmPIkCHs2rXLu33Pnj3s2LGD5s2be7cVFhby0Ucf8Z///IcNGzaQk5NDSEgICQkJnHPOOVx22WUMGjSIkJCQctf897//zaOPPuqzbePGjWzdupVXX32VRYsWkZ2dTUJCAn379uV3v/udT53+Ki4u5s033+Tzzz9n586d1KtXjw4dOnDzzTczYMCAcmN1rr32WiZNmuR9vnv3bi6++GKfc7711lukpaXxyiuvMH/+fPbv309JSQkbN2702S83N5cPPviAH3/8kc2bN5Obm0tYWBhJSUl06tSJq666igsuuKBczY8++ij//ve/vc+HDh3KM888431eVFREt27dcLvdgPn/9Vj4POamm25i2bJl3ucPPPAAV155ZbnXcvw1j///1LhxY7777ruT7nvMnj17mD59OgsWLCAzM5PY2Fh69uzJmDFjaNWq1WmPFakpCigiQSg8PJz27dv7BBSA7Oxsb0BZunQpY8eO5cCBA+WO37NnD3v27OGrr76iffv2vPDCCz7B5lTmzp3Lww8/TElJiXfbgQMHmD17NnPmzGH69Ol0797dz1dnvo5Ro0bx66+/ercVFxezcOFCFi5cyKhRo6p03o0bN3LfffeRk5Nzyn2+/vpr/vjHP5KXl+ez3e12s2PHDnbs2MGnn35K7969mTJlComJid59evbs6RNQli9f7nOOVatWecMJmCFq//79NGzY0PsaV69e7XNMr169Kv06T+f7779n7NixHD161LstKyuLL774gvnz5/POO+9w9tlnB/SaIlWhMSgiQcgwDDIyMsptd7lcAKxevZrbbrvtpOHkROvXr2fEiBFkZmaecd/f//73PuHkeEePHuWee+7h4MGDZzzP6RiGwUMPPeQTTk705ptvsmLFikqf+69//etpw8m3337L/fffXy6cnMxPP/3E7bff7vOLvnfv3j77bN++naysLO/zpUuXljvP8dtWrlzpE2Cio6M599xzz1hLZdx7770+NR+voKCAv/zlLwG9nkhVKaCIBJGysjJ27tzJ+PHj2bx5s8/3EhMTadmyJYZhMH78eIqKirzfczqd3HXXXXzwwQe88847XHXVVT7H7tu3jylTppzx+qWlpdx+++18+OGHvPXWWwwYMMDn+zk5OfzjH//w4xXC/PnzWbRokc+2tLQ0pk+fzpw5c5g0aRJxcXE+v8grqrS0lBYtWvD8888zZ84c3nvvPe69917ADFgTJkzA4/F49w8PD+cPf/gDH330EW+++SZ9+/b1Od/69et5/fXXvc9TUlJo0aKFzz7HB5CTBZQlS5ac9DFAt27dCA0NpWHDhnz77bfluoMA/vCHP3i/9+233/Kvf/3rtO+B2+1mxIgRfPLJJ8yYMYOzzjrL5/vLli1j3759pz2HSE1QF49IEKjIAlt33nknTqeTpUuXlhtTkZ6ezgMPPOB93q1bNw4fPswPP/zg3fbZZ58xfvx4YmJiTnmNm2++mYcfftj7vEePHlxzzTU+rR2fffYZEyZMwOms2t8/n3zyic9zp9PJP//5T+8v/rS0NCIiInjwwQcrfe6oqCjefvttkpKSvNu6dOkCmF07x7d2AEyYMIHrr7/e+7xnz55cddVVbNmyxbvtvffe45577sHhcABml8z27du931+6dCmXXXYZpaWlrFy5EoCEhARycnLweDw+401ODDDHundCQ0NPOb4nPj6+UmN/Lr/8ch577DHv82eeeYZhw4b57LNx40YaNWpU4XOKVAe1oIgEOYfDwahRoxgxYgTASRd5u+GGG864rbS09IzdJif+InM4HAwdOtRnW0FBAVu3bq1Q7SezatUqn+c9evQo1yoxaNAgb3dWZfzmN7/xCSfHO7H1IiIigmuuucZnW0hIiE9gAXP8xrZt27zPTxwzciyArF+/3tu1cv7553tD55YtWzh8+DBut7vcaw/0+BOA3/72tz7P09LSyu2Tm5sb8OuKVJZaUESCVMOGDenZsyc33XQTnTt39m4/cQxIWFiYdxDm8Zo2bVpu25nGj5zsL/WTbcvKyirXdVBRJ7ZiNGvWrNw+ISEhNG7cuEJjRY53ugXNTnztjRo1IiwsrNx+J3u9Bw8e9P6i79mzJw6HA8MwAPj1118pKCjwaR0577zziI+PZ8OGDRiGwbJly2jQoIHP2JC4uLhqWYDtxEASGRlZbp+ysrKAX1ekshRQRILA8WMPwsLCqF+/PlFRURZWVHOOdZ0EQkpKSsDOdSoJCQm0adPG283m8XhYvny5T0Dp1q0bCQkJzJo1CzC7do6fDQRmy1EgX/sx8fHxPs9PNsVcxA4UUESCQGXGGCQnJ/s8d7vd7N+/v9yYghOnKAOn7P44Zvfu3eWmoO7evbvcfg0aNKhouSc9ds+ePd7nxz8+pqysjL1791b63KcbF3Pi+7Zv3z5KSkoIDw/32X6y13vi+9arVy+fcUBLly71dvXExcVx1llnkZCQ4P3+kiVLyr1n1dG9IxJMNAZFpJbp0aNHuW3vvffeGbeFhobStWvX0577ww8/9HluGIbPuh8AMTExJx3XUFGdOnXyeb548eJys0q++uqrgI+TOHH9luLi4nIDdsvKyvjggw98tiUmJpZ7vSeGi48++sg7vblLly44HA4aNGjgHVuzYcOGUw6QPdGJ3U7Hz9YSqU3UgiJSy5x33nm0adOGTZs2ebdNnz4dMO98W1xczP/93/+VWyr/yiuvPO0MHoC3336byMhIBg0aRGFhIW+++Wa59UquuOIKv7oNrrnmGr788kvvc7fbzciRI3n44Ydp2bIla9as8VmdNVAuvfRSnn32WZ8xMBMnTiQvL4/zzz+fnJwcXnvtNZ8ZPAA33nhjua6YHj16EBIS4h3Lcfz4lm7duvk83r59O2VlZRQUFHi3JyUlnXJF1/j4eJ/zffrpp5xzzjneFhmXy1WlAcQidqOAIlLLOBwOnnrqKW655RbvX9cej4dp06Yxbdq0kx7TqFEjHnrooTOeOzIykldffZVXX331pN93uVz87ne/q3rxQL9+/Tj//PN91kLZvn07Y8aMKVdLIFsPoqKieOKJJ7j33nu9a6EUFxczefLkUx7Trl07brvttnLbY2Ji6NChQ7lVYcE3oHTv3r1cqxSYA21PpUuXLnz11Vfe5ytWrPCZWXTPPfd413YRCWbq4hGphTp27Mhrr71WblzFybRr146ZM2eecfwJwNSpU085ODcqKoqpU6f6PRDV4XAwZcqU0679MmbMGDp06OCz7cSxIlUxcOBAXnjhBerXr3/GfXv16sXrr79+yvfjZF00kZGRPnWfd955FT72mNtvv/2ks4tEahsFFJFaqnv37nz99df8+c9/pl+/fiQlJREWFkZkZCSpqakMGjSI559/ntmzZ1foPjwAF1xwAR9//DFDhw6lYcOGhIWFkZyczNChQ/n0008DNrAzISGB999/nwceeIDWrVsTHh5OXFwcffv25bXXXuO+++5j586d5Y4JhEGDBvHNN9/w+9//np49e5KYmEhYWBhRUVE0a9aMK6+8kunTpzNz5sxyM2+Od7L3olOnTj7homnTpiedAn6697Fjx468/fbbDBw4kAYNGmgWjtRaDuPYZH0RkeOc6m7GdrB06dJyC45Nnz6dCy+80KKKRCTQ1IIiIrYzf/58Hn74YebPn+8zeLSkpIRvvvmm3HiZxo0bl7tRn4gENw2SFRHbcbvdfPrpp3z66ac4HA5iY2MJDQ0lJyeH0tJSn31DQ0N54oknAjIGRUTsQwFFRKrFwYMHyc/Pr/D+YWFhJ13W3jAM7xoiJ0pKSuKpp57iggsuqGqZImJTCigiUi2ee+45Pvroowrv37hxY7777jvAnN3y+OOP88svv7Bp0yays7PJy8sjIiKChIQE2rVrx4UXXsiQIUPqzJL/InWNBsmKSLUYN25clQOKiIgCioiIiNiOZvGIiIiI7SigiIiIiO0ooIiIiIjtKKCIiIiI7SigiIiIiO0ooIiIiIjtKKCIiIiI7SigiIiIiO38P7vBU24WUYFi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1468471" y="1779466"/>
            <a:ext cx="2147832" cy="9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 smtClean="0"/>
              <a:t>7 Atributos</a:t>
            </a:r>
            <a:endParaRPr lang="es-E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1628175" y="1142652"/>
                <a:ext cx="375904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𝑪𝒐𝒏𝒋𝒖𝒏𝒕𝒐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𝒅𝒂𝒕𝒐𝒔</m:t>
                      </m:r>
                    </m:oMath>
                  </m:oMathPara>
                </a14:m>
                <a:endParaRPr lang="es-ES" sz="3200" b="1" u="sng" dirty="0">
                  <a:effectLst/>
                </a:endParaRPr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175" y="1142652"/>
                <a:ext cx="375904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388" r="87594"/>
          <a:stretch/>
        </p:blipFill>
        <p:spPr>
          <a:xfrm>
            <a:off x="1954300" y="2868249"/>
            <a:ext cx="845575" cy="349940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/>
          <a:srcRect l="85318" t="3420" r="1478" b="49712"/>
          <a:stretch/>
        </p:blipFill>
        <p:spPr>
          <a:xfrm>
            <a:off x="4059895" y="3009335"/>
            <a:ext cx="1246100" cy="28909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85318" t="50490" r="1478" b="1834"/>
          <a:stretch/>
        </p:blipFill>
        <p:spPr>
          <a:xfrm>
            <a:off x="5691006" y="3025619"/>
            <a:ext cx="1211180" cy="2858383"/>
          </a:xfrm>
          <a:prstGeom prst="rect">
            <a:avLst/>
          </a:prstGeom>
        </p:spPr>
      </p:pic>
      <p:sp>
        <p:nvSpPr>
          <p:cNvPr id="13" name="Título 1"/>
          <p:cNvSpPr txBox="1">
            <a:spLocks/>
          </p:cNvSpPr>
          <p:nvPr/>
        </p:nvSpPr>
        <p:spPr>
          <a:xfrm>
            <a:off x="4682945" y="1779466"/>
            <a:ext cx="1818759" cy="9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 smtClean="0"/>
              <a:t>28 Datos</a:t>
            </a:r>
            <a:endParaRPr lang="es-ES" sz="3200" b="1" dirty="0"/>
          </a:p>
        </p:txBody>
      </p:sp>
      <p:sp>
        <p:nvSpPr>
          <p:cNvPr id="5" name="Rectángulo 4"/>
          <p:cNvSpPr/>
          <p:nvPr/>
        </p:nvSpPr>
        <p:spPr>
          <a:xfrm>
            <a:off x="7930166" y="2779415"/>
            <a:ext cx="3099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/>
              <a:t>Una regla común es tener al menos 10 instancias de datos por cada atributo.</a:t>
            </a:r>
          </a:p>
        </p:txBody>
      </p:sp>
      <p:sp>
        <p:nvSpPr>
          <p:cNvPr id="6" name="Rectángulo redondeado 5"/>
          <p:cNvSpPr/>
          <p:nvPr/>
        </p:nvSpPr>
        <p:spPr>
          <a:xfrm>
            <a:off x="7439279" y="2442643"/>
            <a:ext cx="3975233" cy="217531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7405589" y="4954725"/>
            <a:ext cx="400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Fuente: Osborne</a:t>
            </a:r>
            <a:r>
              <a:rPr lang="en-US" sz="1200" dirty="0"/>
              <a:t>, J. W., &amp; Costello, A. B. (2019). Sample size and subject to item ratio in principal components analysis. Practical Assessment, Research, and Evaluation, 9(1), 11.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83431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1557" y="726617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Resultados</a:t>
            </a:r>
            <a:endParaRPr lang="es-ES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7055" b="8612"/>
          <a:stretch/>
        </p:blipFill>
        <p:spPr>
          <a:xfrm>
            <a:off x="4073619" y="2364074"/>
            <a:ext cx="2726022" cy="229001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660" y="1437903"/>
            <a:ext cx="1908030" cy="148444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301" y="1437903"/>
            <a:ext cx="1942374" cy="148444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/>
          <a:srcRect r="14717"/>
          <a:stretch/>
        </p:blipFill>
        <p:spPr>
          <a:xfrm>
            <a:off x="10250352" y="1437903"/>
            <a:ext cx="1627222" cy="148444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4159" y="3315415"/>
            <a:ext cx="1945144" cy="151332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1912" y="3315415"/>
            <a:ext cx="1945144" cy="151332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9"/>
          <a:srcRect r="14997"/>
          <a:stretch/>
        </p:blipFill>
        <p:spPr>
          <a:xfrm>
            <a:off x="10224148" y="3315415"/>
            <a:ext cx="1653426" cy="151332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10"/>
          <a:srcRect r="14609"/>
          <a:stretch/>
        </p:blipFill>
        <p:spPr>
          <a:xfrm>
            <a:off x="6964159" y="5096673"/>
            <a:ext cx="1663769" cy="151586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421" y="2180126"/>
            <a:ext cx="3514349" cy="3063140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7495977" y="1011533"/>
            <a:ext cx="62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Área</a:t>
            </a:r>
            <a:endParaRPr lang="es-ES" dirty="0"/>
          </a:p>
        </p:txBody>
      </p:sp>
      <p:sp>
        <p:nvSpPr>
          <p:cNvPr id="28" name="CuadroTexto 27"/>
          <p:cNvSpPr txBox="1"/>
          <p:nvPr/>
        </p:nvSpPr>
        <p:spPr>
          <a:xfrm>
            <a:off x="9149918" y="99861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GDP</a:t>
            </a:r>
            <a:endParaRPr lang="es-ES" dirty="0"/>
          </a:p>
        </p:txBody>
      </p:sp>
      <p:sp>
        <p:nvSpPr>
          <p:cNvPr id="29" name="CuadroTexto 28"/>
          <p:cNvSpPr txBox="1"/>
          <p:nvPr/>
        </p:nvSpPr>
        <p:spPr>
          <a:xfrm>
            <a:off x="10568346" y="996195"/>
            <a:ext cx="99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Inflación</a:t>
            </a:r>
            <a:endParaRPr lang="es-ES" dirty="0"/>
          </a:p>
        </p:txBody>
      </p:sp>
      <p:sp>
        <p:nvSpPr>
          <p:cNvPr id="31" name="CuadroTexto 30"/>
          <p:cNvSpPr txBox="1"/>
          <p:nvPr/>
        </p:nvSpPr>
        <p:spPr>
          <a:xfrm>
            <a:off x="6841134" y="2946083"/>
            <a:ext cx="198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Expectativa de vida</a:t>
            </a:r>
            <a:endParaRPr lang="es-ES" dirty="0"/>
          </a:p>
        </p:txBody>
      </p:sp>
      <p:sp>
        <p:nvSpPr>
          <p:cNvPr id="33" name="CuadroTexto 32"/>
          <p:cNvSpPr txBox="1"/>
          <p:nvPr/>
        </p:nvSpPr>
        <p:spPr>
          <a:xfrm>
            <a:off x="9043125" y="2946083"/>
            <a:ext cx="80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Militar</a:t>
            </a:r>
            <a:endParaRPr lang="es-ES" dirty="0"/>
          </a:p>
        </p:txBody>
      </p:sp>
      <p:sp>
        <p:nvSpPr>
          <p:cNvPr id="34" name="CuadroTexto 33"/>
          <p:cNvSpPr txBox="1"/>
          <p:nvPr/>
        </p:nvSpPr>
        <p:spPr>
          <a:xfrm>
            <a:off x="7212870" y="4781947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Desempleo</a:t>
            </a:r>
            <a:endParaRPr lang="es-E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10165799" y="2922350"/>
            <a:ext cx="1796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Crecimiento </a:t>
            </a:r>
            <a:r>
              <a:rPr lang="es-ES" dirty="0" err="1" smtClean="0"/>
              <a:t>pob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44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660" y="1437903"/>
            <a:ext cx="1908030" cy="148444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301" y="1437903"/>
            <a:ext cx="1942374" cy="148444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/>
          <a:srcRect r="14717"/>
          <a:stretch/>
        </p:blipFill>
        <p:spPr>
          <a:xfrm>
            <a:off x="10250352" y="1437903"/>
            <a:ext cx="1627222" cy="148444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4159" y="3315415"/>
            <a:ext cx="1945144" cy="151332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1912" y="3315415"/>
            <a:ext cx="1945144" cy="151332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8"/>
          <a:srcRect r="14997"/>
          <a:stretch/>
        </p:blipFill>
        <p:spPr>
          <a:xfrm>
            <a:off x="10224148" y="3315415"/>
            <a:ext cx="1653426" cy="151332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9"/>
          <a:srcRect r="14609"/>
          <a:stretch/>
        </p:blipFill>
        <p:spPr>
          <a:xfrm>
            <a:off x="6964159" y="5096673"/>
            <a:ext cx="1663769" cy="1515860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7495977" y="1011533"/>
            <a:ext cx="62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Área</a:t>
            </a:r>
            <a:endParaRPr lang="es-ES" dirty="0"/>
          </a:p>
        </p:txBody>
      </p:sp>
      <p:sp>
        <p:nvSpPr>
          <p:cNvPr id="28" name="CuadroTexto 27"/>
          <p:cNvSpPr txBox="1"/>
          <p:nvPr/>
        </p:nvSpPr>
        <p:spPr>
          <a:xfrm>
            <a:off x="9149918" y="99861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GDP</a:t>
            </a:r>
            <a:endParaRPr lang="es-ES" dirty="0"/>
          </a:p>
        </p:txBody>
      </p:sp>
      <p:sp>
        <p:nvSpPr>
          <p:cNvPr id="29" name="CuadroTexto 28"/>
          <p:cNvSpPr txBox="1"/>
          <p:nvPr/>
        </p:nvSpPr>
        <p:spPr>
          <a:xfrm>
            <a:off x="10568346" y="996195"/>
            <a:ext cx="99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Inflación</a:t>
            </a:r>
            <a:endParaRPr lang="es-ES" dirty="0"/>
          </a:p>
        </p:txBody>
      </p:sp>
      <p:sp>
        <p:nvSpPr>
          <p:cNvPr id="31" name="CuadroTexto 30"/>
          <p:cNvSpPr txBox="1"/>
          <p:nvPr/>
        </p:nvSpPr>
        <p:spPr>
          <a:xfrm>
            <a:off x="6841134" y="2946083"/>
            <a:ext cx="198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Expectativa de vida</a:t>
            </a:r>
            <a:endParaRPr lang="es-ES" dirty="0"/>
          </a:p>
        </p:txBody>
      </p:sp>
      <p:sp>
        <p:nvSpPr>
          <p:cNvPr id="33" name="CuadroTexto 32"/>
          <p:cNvSpPr txBox="1"/>
          <p:nvPr/>
        </p:nvSpPr>
        <p:spPr>
          <a:xfrm>
            <a:off x="9043125" y="2946083"/>
            <a:ext cx="80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Militar</a:t>
            </a:r>
            <a:endParaRPr lang="es-ES" dirty="0"/>
          </a:p>
        </p:txBody>
      </p:sp>
      <p:sp>
        <p:nvSpPr>
          <p:cNvPr id="34" name="CuadroTexto 33"/>
          <p:cNvSpPr txBox="1"/>
          <p:nvPr/>
        </p:nvSpPr>
        <p:spPr>
          <a:xfrm>
            <a:off x="7212870" y="4781947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Desempleo</a:t>
            </a:r>
            <a:endParaRPr lang="es-E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10165799" y="2922350"/>
            <a:ext cx="1796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Crecimiento </a:t>
            </a:r>
            <a:r>
              <a:rPr lang="es-ES" dirty="0" err="1" smtClean="0"/>
              <a:t>pob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584" y="1240423"/>
            <a:ext cx="2027290" cy="163757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7427" y="1240423"/>
            <a:ext cx="2060200" cy="166416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9854" y="1194306"/>
            <a:ext cx="2168667" cy="175177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4184" y="3123599"/>
            <a:ext cx="2080917" cy="168089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6867" y="3123600"/>
            <a:ext cx="2102987" cy="1698724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5243" y="3110491"/>
            <a:ext cx="2127156" cy="1718246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4296" y="4922687"/>
            <a:ext cx="2162571" cy="174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2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2167966" y="3379071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11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58" name="Elipse 57"/>
          <p:cNvSpPr/>
          <p:nvPr/>
        </p:nvSpPr>
        <p:spPr>
          <a:xfrm>
            <a:off x="2747872" y="3379071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12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59" name="Elipse 58"/>
          <p:cNvSpPr/>
          <p:nvPr/>
        </p:nvSpPr>
        <p:spPr>
          <a:xfrm>
            <a:off x="3349066" y="3379071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13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3928972" y="3387531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14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1" name="Elipse 60"/>
          <p:cNvSpPr/>
          <p:nvPr/>
        </p:nvSpPr>
        <p:spPr>
          <a:xfrm>
            <a:off x="4530166" y="3379071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15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2" name="Elipse 61"/>
          <p:cNvSpPr/>
          <p:nvPr/>
        </p:nvSpPr>
        <p:spPr>
          <a:xfrm>
            <a:off x="2167966" y="3957443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16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3" name="Elipse 62"/>
          <p:cNvSpPr/>
          <p:nvPr/>
        </p:nvSpPr>
        <p:spPr>
          <a:xfrm>
            <a:off x="2747872" y="3957443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17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3349066" y="3957443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18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5" name="Elipse 64"/>
          <p:cNvSpPr/>
          <p:nvPr/>
        </p:nvSpPr>
        <p:spPr>
          <a:xfrm>
            <a:off x="3928972" y="3965903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19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6" name="Elipse 65"/>
          <p:cNvSpPr/>
          <p:nvPr/>
        </p:nvSpPr>
        <p:spPr>
          <a:xfrm>
            <a:off x="4530166" y="3957443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20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2167966" y="4535815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21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8" name="Elipse 67"/>
          <p:cNvSpPr/>
          <p:nvPr/>
        </p:nvSpPr>
        <p:spPr>
          <a:xfrm>
            <a:off x="2747872" y="4535815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22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9" name="Elipse 68"/>
          <p:cNvSpPr/>
          <p:nvPr/>
        </p:nvSpPr>
        <p:spPr>
          <a:xfrm>
            <a:off x="3349066" y="4535815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23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3928972" y="4544275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24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1" name="Elipse 70"/>
          <p:cNvSpPr/>
          <p:nvPr/>
        </p:nvSpPr>
        <p:spPr>
          <a:xfrm>
            <a:off x="4530166" y="4535815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25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2" name="Elipse 71"/>
          <p:cNvSpPr/>
          <p:nvPr/>
        </p:nvSpPr>
        <p:spPr>
          <a:xfrm>
            <a:off x="2167966" y="2783779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6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3" name="Elipse 72"/>
          <p:cNvSpPr/>
          <p:nvPr/>
        </p:nvSpPr>
        <p:spPr>
          <a:xfrm>
            <a:off x="2747872" y="2783779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7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3349066" y="2783779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8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3928972" y="2792239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9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4530166" y="2783779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10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7" name="Elipse 76"/>
          <p:cNvSpPr/>
          <p:nvPr/>
        </p:nvSpPr>
        <p:spPr>
          <a:xfrm>
            <a:off x="2167966" y="2188487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8" name="Elipse 77"/>
          <p:cNvSpPr/>
          <p:nvPr/>
        </p:nvSpPr>
        <p:spPr>
          <a:xfrm>
            <a:off x="2747872" y="2188487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9" name="Elipse 78"/>
          <p:cNvSpPr/>
          <p:nvPr/>
        </p:nvSpPr>
        <p:spPr>
          <a:xfrm>
            <a:off x="3349066" y="2188487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3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80" name="Elipse 79"/>
          <p:cNvSpPr/>
          <p:nvPr/>
        </p:nvSpPr>
        <p:spPr>
          <a:xfrm>
            <a:off x="3928972" y="2196947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4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81" name="Elipse 80"/>
          <p:cNvSpPr/>
          <p:nvPr/>
        </p:nvSpPr>
        <p:spPr>
          <a:xfrm>
            <a:off x="4530166" y="2188487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5</a:t>
            </a:r>
            <a:endParaRPr lang="es-ES" sz="1600" dirty="0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025" y="2649524"/>
            <a:ext cx="3031017" cy="2289447"/>
          </a:xfrm>
          <a:prstGeom prst="rect">
            <a:avLst/>
          </a:prstGeom>
        </p:spPr>
      </p:pic>
      <p:sp>
        <p:nvSpPr>
          <p:cNvPr id="11" name="Rectángulo redondeado 10"/>
          <p:cNvSpPr/>
          <p:nvPr/>
        </p:nvSpPr>
        <p:spPr>
          <a:xfrm>
            <a:off x="1133225" y="1529907"/>
            <a:ext cx="1106487" cy="4620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>
                <a:solidFill>
                  <a:schemeClr val="tx1"/>
                </a:solidFill>
              </a:rPr>
              <a:t>Slovakia</a:t>
            </a:r>
          </a:p>
        </p:txBody>
      </p:sp>
      <p:cxnSp>
        <p:nvCxnSpPr>
          <p:cNvPr id="14" name="Conector recto de flecha 13"/>
          <p:cNvCxnSpPr>
            <a:stCxn id="11" idx="2"/>
            <a:endCxn id="77" idx="0"/>
          </p:cNvCxnSpPr>
          <p:nvPr/>
        </p:nvCxnSpPr>
        <p:spPr>
          <a:xfrm>
            <a:off x="1686469" y="1991920"/>
            <a:ext cx="771450" cy="196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ángulo redondeado 47"/>
          <p:cNvSpPr/>
          <p:nvPr/>
        </p:nvSpPr>
        <p:spPr>
          <a:xfrm>
            <a:off x="2392014" y="1237854"/>
            <a:ext cx="1280087" cy="6094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err="1">
                <a:solidFill>
                  <a:schemeClr val="tx1"/>
                </a:solidFill>
              </a:rPr>
              <a:t>Hungary</a:t>
            </a:r>
            <a:endParaRPr lang="es-ES" sz="1400" b="1" dirty="0">
              <a:solidFill>
                <a:schemeClr val="tx1"/>
              </a:solidFill>
            </a:endParaRPr>
          </a:p>
          <a:p>
            <a:pPr algn="ctr"/>
            <a:r>
              <a:rPr lang="es-ES" sz="1400" b="1" dirty="0" err="1">
                <a:solidFill>
                  <a:schemeClr val="tx1"/>
                </a:solidFill>
              </a:rPr>
              <a:t>Lithuania</a:t>
            </a:r>
            <a:endParaRPr lang="es-ES" sz="1400" b="1" dirty="0">
              <a:solidFill>
                <a:schemeClr val="tx1"/>
              </a:solidFill>
            </a:endParaRPr>
          </a:p>
        </p:txBody>
      </p:sp>
      <p:cxnSp>
        <p:nvCxnSpPr>
          <p:cNvPr id="50" name="Conector recto de flecha 49"/>
          <p:cNvCxnSpPr>
            <a:stCxn id="48" idx="2"/>
            <a:endCxn id="79" idx="0"/>
          </p:cNvCxnSpPr>
          <p:nvPr/>
        </p:nvCxnSpPr>
        <p:spPr>
          <a:xfrm>
            <a:off x="3032058" y="1847327"/>
            <a:ext cx="606961" cy="34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ángulo redondeado 53"/>
          <p:cNvSpPr/>
          <p:nvPr/>
        </p:nvSpPr>
        <p:spPr>
          <a:xfrm>
            <a:off x="3787777" y="949879"/>
            <a:ext cx="1053115" cy="9578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Bulgaria</a:t>
            </a:r>
          </a:p>
          <a:p>
            <a:pPr algn="ctr"/>
            <a:r>
              <a:rPr lang="es-ES" sz="1400" b="1" dirty="0">
                <a:solidFill>
                  <a:schemeClr val="tx1"/>
                </a:solidFill>
              </a:rPr>
              <a:t>Estonia</a:t>
            </a:r>
          </a:p>
          <a:p>
            <a:pPr algn="ctr"/>
            <a:r>
              <a:rPr lang="es-ES" sz="1400" b="1" dirty="0" err="1">
                <a:solidFill>
                  <a:schemeClr val="tx1"/>
                </a:solidFill>
              </a:rPr>
              <a:t>Latvia</a:t>
            </a:r>
            <a:endParaRPr lang="es-ES" sz="1400" b="1" dirty="0">
              <a:solidFill>
                <a:schemeClr val="tx1"/>
              </a:solidFill>
            </a:endParaRPr>
          </a:p>
        </p:txBody>
      </p:sp>
      <p:cxnSp>
        <p:nvCxnSpPr>
          <p:cNvPr id="55" name="Conector recto de flecha 54"/>
          <p:cNvCxnSpPr>
            <a:stCxn id="54" idx="2"/>
            <a:endCxn id="80" idx="0"/>
          </p:cNvCxnSpPr>
          <p:nvPr/>
        </p:nvCxnSpPr>
        <p:spPr>
          <a:xfrm flipH="1">
            <a:off x="4218925" y="1907761"/>
            <a:ext cx="95410" cy="289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/>
          <p:cNvCxnSpPr>
            <a:stCxn id="83" idx="2"/>
            <a:endCxn id="81" idx="6"/>
          </p:cNvCxnSpPr>
          <p:nvPr/>
        </p:nvCxnSpPr>
        <p:spPr>
          <a:xfrm flipH="1">
            <a:off x="5110072" y="1954396"/>
            <a:ext cx="368952" cy="523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ángulo redondeado 82"/>
          <p:cNvSpPr/>
          <p:nvPr/>
        </p:nvSpPr>
        <p:spPr>
          <a:xfrm>
            <a:off x="4925780" y="1492383"/>
            <a:ext cx="1106487" cy="4620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err="1">
                <a:solidFill>
                  <a:schemeClr val="tx1"/>
                </a:solidFill>
              </a:rPr>
              <a:t>Ukraine</a:t>
            </a:r>
            <a:endParaRPr lang="es-ES" sz="1400" b="1" dirty="0">
              <a:solidFill>
                <a:schemeClr val="tx1"/>
              </a:solidFill>
            </a:endParaRPr>
          </a:p>
        </p:txBody>
      </p:sp>
      <p:sp>
        <p:nvSpPr>
          <p:cNvPr id="85" name="Rectángulo redondeado 84"/>
          <p:cNvSpPr/>
          <p:nvPr/>
        </p:nvSpPr>
        <p:spPr>
          <a:xfrm>
            <a:off x="274421" y="2112755"/>
            <a:ext cx="1526046" cy="7862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Czech </a:t>
            </a:r>
            <a:r>
              <a:rPr lang="es-ES" sz="1400" b="1" dirty="0" err="1">
                <a:solidFill>
                  <a:schemeClr val="tx1"/>
                </a:solidFill>
              </a:rPr>
              <a:t>Republic</a:t>
            </a:r>
            <a:endParaRPr lang="es-ES" sz="1400" b="1" dirty="0">
              <a:solidFill>
                <a:schemeClr val="tx1"/>
              </a:solidFill>
            </a:endParaRPr>
          </a:p>
          <a:p>
            <a:pPr algn="ctr"/>
            <a:r>
              <a:rPr lang="es-ES" sz="1400" b="1" dirty="0" err="1">
                <a:solidFill>
                  <a:schemeClr val="tx1"/>
                </a:solidFill>
              </a:rPr>
              <a:t>Germany</a:t>
            </a:r>
            <a:endParaRPr lang="es-ES" sz="1400" b="1" dirty="0">
              <a:solidFill>
                <a:schemeClr val="tx1"/>
              </a:solidFill>
            </a:endParaRPr>
          </a:p>
        </p:txBody>
      </p:sp>
      <p:cxnSp>
        <p:nvCxnSpPr>
          <p:cNvPr id="86" name="Conector recto de flecha 85"/>
          <p:cNvCxnSpPr>
            <a:stCxn id="85" idx="3"/>
            <a:endCxn id="72" idx="2"/>
          </p:cNvCxnSpPr>
          <p:nvPr/>
        </p:nvCxnSpPr>
        <p:spPr>
          <a:xfrm>
            <a:off x="1800467" y="2505888"/>
            <a:ext cx="367499" cy="567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ángulo redondeado 86"/>
          <p:cNvSpPr/>
          <p:nvPr/>
        </p:nvSpPr>
        <p:spPr>
          <a:xfrm>
            <a:off x="5512108" y="2216034"/>
            <a:ext cx="1082689" cy="4360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err="1">
                <a:solidFill>
                  <a:schemeClr val="tx1"/>
                </a:solidFill>
              </a:rPr>
              <a:t>Poland</a:t>
            </a:r>
            <a:endParaRPr lang="es-ES" sz="1400" b="1" dirty="0">
              <a:solidFill>
                <a:schemeClr val="tx1"/>
              </a:solidFill>
            </a:endParaRPr>
          </a:p>
        </p:txBody>
      </p:sp>
      <p:cxnSp>
        <p:nvCxnSpPr>
          <p:cNvPr id="88" name="Conector recto de flecha 87"/>
          <p:cNvCxnSpPr>
            <a:stCxn id="87" idx="1"/>
            <a:endCxn id="76" idx="6"/>
          </p:cNvCxnSpPr>
          <p:nvPr/>
        </p:nvCxnSpPr>
        <p:spPr>
          <a:xfrm flipH="1">
            <a:off x="5110072" y="2434069"/>
            <a:ext cx="402036" cy="638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ángulo redondeado 88"/>
          <p:cNvSpPr/>
          <p:nvPr/>
        </p:nvSpPr>
        <p:spPr>
          <a:xfrm>
            <a:off x="869878" y="3007983"/>
            <a:ext cx="925880" cy="7862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>
                <a:solidFill>
                  <a:schemeClr val="tx1"/>
                </a:solidFill>
              </a:rPr>
              <a:t>Finland</a:t>
            </a:r>
          </a:p>
          <a:p>
            <a:pPr algn="ctr"/>
            <a:r>
              <a:rPr lang="es-ES" sz="1400" b="1">
                <a:solidFill>
                  <a:schemeClr val="tx1"/>
                </a:solidFill>
              </a:rPr>
              <a:t>Iceland</a:t>
            </a:r>
          </a:p>
          <a:p>
            <a:pPr algn="ctr"/>
            <a:r>
              <a:rPr lang="es-ES" sz="1400" b="1">
                <a:solidFill>
                  <a:schemeClr val="tx1"/>
                </a:solidFill>
              </a:rPr>
              <a:t>Sweden</a:t>
            </a:r>
            <a:endParaRPr lang="es-ES" sz="1400" b="1" dirty="0">
              <a:solidFill>
                <a:schemeClr val="tx1"/>
              </a:solidFill>
            </a:endParaRPr>
          </a:p>
        </p:txBody>
      </p:sp>
      <p:cxnSp>
        <p:nvCxnSpPr>
          <p:cNvPr id="90" name="Conector recto de flecha 89"/>
          <p:cNvCxnSpPr>
            <a:stCxn id="89" idx="3"/>
            <a:endCxn id="57" idx="2"/>
          </p:cNvCxnSpPr>
          <p:nvPr/>
        </p:nvCxnSpPr>
        <p:spPr>
          <a:xfrm>
            <a:off x="1795758" y="3401116"/>
            <a:ext cx="372208" cy="267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ángulo redondeado 90"/>
          <p:cNvSpPr/>
          <p:nvPr/>
        </p:nvSpPr>
        <p:spPr>
          <a:xfrm>
            <a:off x="689380" y="3853496"/>
            <a:ext cx="1235420" cy="7862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>
                <a:solidFill>
                  <a:schemeClr val="tx1"/>
                </a:solidFill>
              </a:rPr>
              <a:t>Italy</a:t>
            </a:r>
          </a:p>
          <a:p>
            <a:pPr algn="ctr"/>
            <a:r>
              <a:rPr lang="es-ES" sz="1400" b="1">
                <a:solidFill>
                  <a:schemeClr val="tx1"/>
                </a:solidFill>
              </a:rPr>
              <a:t>Norway</a:t>
            </a:r>
          </a:p>
          <a:p>
            <a:pPr algn="ctr"/>
            <a:r>
              <a:rPr lang="es-ES" sz="1400" b="1">
                <a:solidFill>
                  <a:schemeClr val="tx1"/>
                </a:solidFill>
              </a:rPr>
              <a:t>Switzerland</a:t>
            </a:r>
            <a:endParaRPr lang="es-ES" sz="1400" b="1" dirty="0">
              <a:solidFill>
                <a:schemeClr val="tx1"/>
              </a:solidFill>
            </a:endParaRPr>
          </a:p>
        </p:txBody>
      </p:sp>
      <p:cxnSp>
        <p:nvCxnSpPr>
          <p:cNvPr id="92" name="Conector recto de flecha 91"/>
          <p:cNvCxnSpPr>
            <a:stCxn id="91" idx="3"/>
            <a:endCxn id="62" idx="2"/>
          </p:cNvCxnSpPr>
          <p:nvPr/>
        </p:nvCxnSpPr>
        <p:spPr>
          <a:xfrm>
            <a:off x="1924800" y="4246629"/>
            <a:ext cx="2431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redondeado 93"/>
          <p:cNvSpPr/>
          <p:nvPr/>
        </p:nvSpPr>
        <p:spPr>
          <a:xfrm>
            <a:off x="575825" y="4833461"/>
            <a:ext cx="1302188" cy="17769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Greece</a:t>
            </a: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Ireland</a:t>
            </a: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Luxembourg</a:t>
            </a: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Portugal</a:t>
            </a: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Spain</a:t>
            </a: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United Kingdom</a:t>
            </a:r>
            <a:endParaRPr lang="es-ES" sz="1400" b="1" dirty="0">
              <a:solidFill>
                <a:schemeClr val="tx1"/>
              </a:solidFill>
            </a:endParaRPr>
          </a:p>
        </p:txBody>
      </p:sp>
      <p:cxnSp>
        <p:nvCxnSpPr>
          <p:cNvPr id="102" name="Conector recto de flecha 101"/>
          <p:cNvCxnSpPr>
            <a:stCxn id="94" idx="3"/>
            <a:endCxn id="67" idx="3"/>
          </p:cNvCxnSpPr>
          <p:nvPr/>
        </p:nvCxnSpPr>
        <p:spPr>
          <a:xfrm flipV="1">
            <a:off x="1878013" y="5029486"/>
            <a:ext cx="374878" cy="692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ángulo redondeado 105"/>
          <p:cNvSpPr/>
          <p:nvPr/>
        </p:nvSpPr>
        <p:spPr>
          <a:xfrm>
            <a:off x="5426649" y="4817393"/>
            <a:ext cx="1211236" cy="17769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Austria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Belgium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Croatia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Denmark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Netherlands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Slovenia</a:t>
            </a:r>
            <a:endParaRPr lang="es-ES" sz="1400" b="1" dirty="0">
              <a:solidFill>
                <a:schemeClr val="tx1"/>
              </a:solidFill>
            </a:endParaRPr>
          </a:p>
        </p:txBody>
      </p:sp>
      <p:cxnSp>
        <p:nvCxnSpPr>
          <p:cNvPr id="107" name="Conector recto de flecha 106"/>
          <p:cNvCxnSpPr>
            <a:stCxn id="106" idx="1"/>
            <a:endCxn id="71" idx="6"/>
          </p:cNvCxnSpPr>
          <p:nvPr/>
        </p:nvCxnSpPr>
        <p:spPr>
          <a:xfrm flipH="1" flipV="1">
            <a:off x="5110072" y="4825001"/>
            <a:ext cx="316577" cy="880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Flecha derecha 110"/>
          <p:cNvSpPr/>
          <p:nvPr/>
        </p:nvSpPr>
        <p:spPr>
          <a:xfrm rot="10800000">
            <a:off x="6371924" y="3234088"/>
            <a:ext cx="1568918" cy="560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919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2167966" y="3379071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11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58" name="Elipse 57"/>
          <p:cNvSpPr/>
          <p:nvPr/>
        </p:nvSpPr>
        <p:spPr>
          <a:xfrm>
            <a:off x="2747872" y="3379071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12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59" name="Elipse 58"/>
          <p:cNvSpPr/>
          <p:nvPr/>
        </p:nvSpPr>
        <p:spPr>
          <a:xfrm>
            <a:off x="3349066" y="3379071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13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3928972" y="3387531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14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1" name="Elipse 60"/>
          <p:cNvSpPr/>
          <p:nvPr/>
        </p:nvSpPr>
        <p:spPr>
          <a:xfrm>
            <a:off x="4530166" y="3379071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15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2" name="Elipse 61"/>
          <p:cNvSpPr/>
          <p:nvPr/>
        </p:nvSpPr>
        <p:spPr>
          <a:xfrm>
            <a:off x="2167966" y="3957443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16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3" name="Elipse 62"/>
          <p:cNvSpPr/>
          <p:nvPr/>
        </p:nvSpPr>
        <p:spPr>
          <a:xfrm>
            <a:off x="2747872" y="3957443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17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3349066" y="3957443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18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5" name="Elipse 64"/>
          <p:cNvSpPr/>
          <p:nvPr/>
        </p:nvSpPr>
        <p:spPr>
          <a:xfrm>
            <a:off x="3928972" y="3965903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19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6" name="Elipse 65"/>
          <p:cNvSpPr/>
          <p:nvPr/>
        </p:nvSpPr>
        <p:spPr>
          <a:xfrm>
            <a:off x="4530166" y="3957443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20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2167966" y="4535815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21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8" name="Elipse 67"/>
          <p:cNvSpPr/>
          <p:nvPr/>
        </p:nvSpPr>
        <p:spPr>
          <a:xfrm>
            <a:off x="2747872" y="4535815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22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69" name="Elipse 68"/>
          <p:cNvSpPr/>
          <p:nvPr/>
        </p:nvSpPr>
        <p:spPr>
          <a:xfrm>
            <a:off x="3349066" y="4535815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23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3928972" y="4544275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24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1" name="Elipse 70"/>
          <p:cNvSpPr/>
          <p:nvPr/>
        </p:nvSpPr>
        <p:spPr>
          <a:xfrm>
            <a:off x="4530166" y="4535815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25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2" name="Elipse 71"/>
          <p:cNvSpPr/>
          <p:nvPr/>
        </p:nvSpPr>
        <p:spPr>
          <a:xfrm>
            <a:off x="2167966" y="2783779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6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3" name="Elipse 72"/>
          <p:cNvSpPr/>
          <p:nvPr/>
        </p:nvSpPr>
        <p:spPr>
          <a:xfrm>
            <a:off x="2747872" y="2783779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7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3349066" y="2783779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8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3928972" y="2792239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9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4530166" y="2783779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10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7" name="Elipse 76"/>
          <p:cNvSpPr/>
          <p:nvPr/>
        </p:nvSpPr>
        <p:spPr>
          <a:xfrm>
            <a:off x="2167966" y="2188487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1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8" name="Elipse 77"/>
          <p:cNvSpPr/>
          <p:nvPr/>
        </p:nvSpPr>
        <p:spPr>
          <a:xfrm>
            <a:off x="2747872" y="2188487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2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9" name="Elipse 78"/>
          <p:cNvSpPr/>
          <p:nvPr/>
        </p:nvSpPr>
        <p:spPr>
          <a:xfrm>
            <a:off x="3349066" y="2188487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3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80" name="Elipse 79"/>
          <p:cNvSpPr/>
          <p:nvPr/>
        </p:nvSpPr>
        <p:spPr>
          <a:xfrm>
            <a:off x="3928972" y="2196947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4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81" name="Elipse 80"/>
          <p:cNvSpPr/>
          <p:nvPr/>
        </p:nvSpPr>
        <p:spPr>
          <a:xfrm>
            <a:off x="4530166" y="2188487"/>
            <a:ext cx="579906" cy="5783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5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1133225" y="1529907"/>
            <a:ext cx="1106487" cy="4620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>
                <a:solidFill>
                  <a:schemeClr val="tx1"/>
                </a:solidFill>
              </a:rPr>
              <a:t>Slovakia</a:t>
            </a:r>
          </a:p>
        </p:txBody>
      </p:sp>
      <p:cxnSp>
        <p:nvCxnSpPr>
          <p:cNvPr id="14" name="Conector recto de flecha 13"/>
          <p:cNvCxnSpPr>
            <a:stCxn id="11" idx="2"/>
            <a:endCxn id="77" idx="0"/>
          </p:cNvCxnSpPr>
          <p:nvPr/>
        </p:nvCxnSpPr>
        <p:spPr>
          <a:xfrm>
            <a:off x="1686469" y="1991920"/>
            <a:ext cx="771450" cy="196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ángulo redondeado 47"/>
          <p:cNvSpPr/>
          <p:nvPr/>
        </p:nvSpPr>
        <p:spPr>
          <a:xfrm>
            <a:off x="1133225" y="843313"/>
            <a:ext cx="1280087" cy="6094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err="1">
                <a:solidFill>
                  <a:schemeClr val="tx1"/>
                </a:solidFill>
              </a:rPr>
              <a:t>Hungary</a:t>
            </a:r>
            <a:endParaRPr lang="es-ES" sz="1400" b="1" dirty="0">
              <a:solidFill>
                <a:schemeClr val="tx1"/>
              </a:solidFill>
            </a:endParaRPr>
          </a:p>
          <a:p>
            <a:pPr algn="ctr"/>
            <a:r>
              <a:rPr lang="es-ES" sz="1400" b="1" dirty="0" err="1">
                <a:solidFill>
                  <a:schemeClr val="tx1"/>
                </a:solidFill>
              </a:rPr>
              <a:t>Lithuania</a:t>
            </a:r>
            <a:endParaRPr lang="es-ES" sz="1400" b="1" dirty="0">
              <a:solidFill>
                <a:schemeClr val="tx1"/>
              </a:solidFill>
            </a:endParaRPr>
          </a:p>
        </p:txBody>
      </p:sp>
      <p:cxnSp>
        <p:nvCxnSpPr>
          <p:cNvPr id="50" name="Conector recto de flecha 49"/>
          <p:cNvCxnSpPr>
            <a:stCxn id="48" idx="3"/>
            <a:endCxn id="79" idx="0"/>
          </p:cNvCxnSpPr>
          <p:nvPr/>
        </p:nvCxnSpPr>
        <p:spPr>
          <a:xfrm>
            <a:off x="2413312" y="1148050"/>
            <a:ext cx="1225707" cy="1040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ángulo redondeado 53"/>
          <p:cNvSpPr/>
          <p:nvPr/>
        </p:nvSpPr>
        <p:spPr>
          <a:xfrm>
            <a:off x="2822508" y="778964"/>
            <a:ext cx="1053115" cy="7043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Bulgaria</a:t>
            </a:r>
          </a:p>
          <a:p>
            <a:pPr algn="ctr"/>
            <a:r>
              <a:rPr lang="es-ES" sz="1400" b="1" dirty="0">
                <a:solidFill>
                  <a:schemeClr val="tx1"/>
                </a:solidFill>
              </a:rPr>
              <a:t>Estonia</a:t>
            </a:r>
          </a:p>
          <a:p>
            <a:pPr algn="ctr"/>
            <a:r>
              <a:rPr lang="es-ES" sz="1400" b="1" dirty="0" err="1">
                <a:solidFill>
                  <a:schemeClr val="tx1"/>
                </a:solidFill>
              </a:rPr>
              <a:t>Latvia</a:t>
            </a:r>
            <a:endParaRPr lang="es-ES" sz="1400" b="1" dirty="0">
              <a:solidFill>
                <a:schemeClr val="tx1"/>
              </a:solidFill>
            </a:endParaRPr>
          </a:p>
        </p:txBody>
      </p:sp>
      <p:cxnSp>
        <p:nvCxnSpPr>
          <p:cNvPr id="55" name="Conector recto de flecha 54"/>
          <p:cNvCxnSpPr>
            <a:stCxn id="54" idx="2"/>
            <a:endCxn id="80" idx="0"/>
          </p:cNvCxnSpPr>
          <p:nvPr/>
        </p:nvCxnSpPr>
        <p:spPr>
          <a:xfrm>
            <a:off x="3349066" y="1483295"/>
            <a:ext cx="869859" cy="713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/>
          <p:cNvCxnSpPr>
            <a:stCxn id="83" idx="2"/>
            <a:endCxn id="81" idx="1"/>
          </p:cNvCxnSpPr>
          <p:nvPr/>
        </p:nvCxnSpPr>
        <p:spPr>
          <a:xfrm>
            <a:off x="4487068" y="1274743"/>
            <a:ext cx="128023" cy="998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ángulo redondeado 82"/>
          <p:cNvSpPr/>
          <p:nvPr/>
        </p:nvSpPr>
        <p:spPr>
          <a:xfrm>
            <a:off x="3933824" y="812730"/>
            <a:ext cx="1106487" cy="4620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err="1">
                <a:solidFill>
                  <a:schemeClr val="tx1"/>
                </a:solidFill>
              </a:rPr>
              <a:t>Ukraine</a:t>
            </a:r>
            <a:endParaRPr lang="es-ES" sz="1400" b="1" dirty="0">
              <a:solidFill>
                <a:schemeClr val="tx1"/>
              </a:solidFill>
            </a:endParaRPr>
          </a:p>
        </p:txBody>
      </p:sp>
      <p:sp>
        <p:nvSpPr>
          <p:cNvPr id="85" name="Rectángulo redondeado 84"/>
          <p:cNvSpPr/>
          <p:nvPr/>
        </p:nvSpPr>
        <p:spPr>
          <a:xfrm>
            <a:off x="274421" y="2112755"/>
            <a:ext cx="1526046" cy="7862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chemeClr val="tx1"/>
                </a:solidFill>
              </a:rPr>
              <a:t>Czech </a:t>
            </a:r>
            <a:r>
              <a:rPr lang="es-ES" sz="1400" b="1" dirty="0" err="1">
                <a:solidFill>
                  <a:schemeClr val="tx1"/>
                </a:solidFill>
              </a:rPr>
              <a:t>Republic</a:t>
            </a:r>
            <a:endParaRPr lang="es-ES" sz="1400" b="1" dirty="0">
              <a:solidFill>
                <a:schemeClr val="tx1"/>
              </a:solidFill>
            </a:endParaRPr>
          </a:p>
          <a:p>
            <a:pPr algn="ctr"/>
            <a:r>
              <a:rPr lang="es-ES" sz="1400" b="1" dirty="0" err="1">
                <a:solidFill>
                  <a:schemeClr val="tx1"/>
                </a:solidFill>
              </a:rPr>
              <a:t>Germany</a:t>
            </a:r>
            <a:endParaRPr lang="es-ES" sz="1400" b="1" dirty="0">
              <a:solidFill>
                <a:schemeClr val="tx1"/>
              </a:solidFill>
            </a:endParaRPr>
          </a:p>
        </p:txBody>
      </p:sp>
      <p:cxnSp>
        <p:nvCxnSpPr>
          <p:cNvPr id="86" name="Conector recto de flecha 85"/>
          <p:cNvCxnSpPr>
            <a:stCxn id="85" idx="3"/>
            <a:endCxn id="72" idx="2"/>
          </p:cNvCxnSpPr>
          <p:nvPr/>
        </p:nvCxnSpPr>
        <p:spPr>
          <a:xfrm>
            <a:off x="1800467" y="2505888"/>
            <a:ext cx="367499" cy="567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ángulo redondeado 86"/>
          <p:cNvSpPr/>
          <p:nvPr/>
        </p:nvSpPr>
        <p:spPr>
          <a:xfrm>
            <a:off x="4585201" y="1368231"/>
            <a:ext cx="1082689" cy="4360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err="1">
                <a:solidFill>
                  <a:schemeClr val="tx1"/>
                </a:solidFill>
              </a:rPr>
              <a:t>Poland</a:t>
            </a:r>
            <a:endParaRPr lang="es-ES" sz="1400" b="1" dirty="0">
              <a:solidFill>
                <a:schemeClr val="tx1"/>
              </a:solidFill>
            </a:endParaRPr>
          </a:p>
        </p:txBody>
      </p:sp>
      <p:cxnSp>
        <p:nvCxnSpPr>
          <p:cNvPr id="88" name="Conector recto de flecha 87"/>
          <p:cNvCxnSpPr>
            <a:stCxn id="87" idx="2"/>
            <a:endCxn id="76" idx="6"/>
          </p:cNvCxnSpPr>
          <p:nvPr/>
        </p:nvCxnSpPr>
        <p:spPr>
          <a:xfrm flipH="1">
            <a:off x="5110072" y="1804301"/>
            <a:ext cx="16474" cy="1268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ángulo redondeado 88"/>
          <p:cNvSpPr/>
          <p:nvPr/>
        </p:nvSpPr>
        <p:spPr>
          <a:xfrm>
            <a:off x="869878" y="3007983"/>
            <a:ext cx="925880" cy="7862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>
                <a:solidFill>
                  <a:schemeClr val="tx1"/>
                </a:solidFill>
              </a:rPr>
              <a:t>Finland</a:t>
            </a:r>
          </a:p>
          <a:p>
            <a:pPr algn="ctr"/>
            <a:r>
              <a:rPr lang="es-ES" sz="1400" b="1">
                <a:solidFill>
                  <a:schemeClr val="tx1"/>
                </a:solidFill>
              </a:rPr>
              <a:t>Iceland</a:t>
            </a:r>
          </a:p>
          <a:p>
            <a:pPr algn="ctr"/>
            <a:r>
              <a:rPr lang="es-ES" sz="1400" b="1">
                <a:solidFill>
                  <a:schemeClr val="tx1"/>
                </a:solidFill>
              </a:rPr>
              <a:t>Sweden</a:t>
            </a:r>
            <a:endParaRPr lang="es-ES" sz="1400" b="1" dirty="0">
              <a:solidFill>
                <a:schemeClr val="tx1"/>
              </a:solidFill>
            </a:endParaRPr>
          </a:p>
        </p:txBody>
      </p:sp>
      <p:cxnSp>
        <p:nvCxnSpPr>
          <p:cNvPr id="90" name="Conector recto de flecha 89"/>
          <p:cNvCxnSpPr>
            <a:stCxn id="89" idx="3"/>
            <a:endCxn id="57" idx="2"/>
          </p:cNvCxnSpPr>
          <p:nvPr/>
        </p:nvCxnSpPr>
        <p:spPr>
          <a:xfrm>
            <a:off x="1795758" y="3401116"/>
            <a:ext cx="372208" cy="267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ángulo redondeado 90"/>
          <p:cNvSpPr/>
          <p:nvPr/>
        </p:nvSpPr>
        <p:spPr>
          <a:xfrm>
            <a:off x="689380" y="3853496"/>
            <a:ext cx="1235420" cy="7862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>
                <a:solidFill>
                  <a:schemeClr val="tx1"/>
                </a:solidFill>
              </a:rPr>
              <a:t>Italy</a:t>
            </a:r>
          </a:p>
          <a:p>
            <a:pPr algn="ctr"/>
            <a:r>
              <a:rPr lang="es-ES" sz="1400" b="1">
                <a:solidFill>
                  <a:schemeClr val="tx1"/>
                </a:solidFill>
              </a:rPr>
              <a:t>Norway</a:t>
            </a:r>
          </a:p>
          <a:p>
            <a:pPr algn="ctr"/>
            <a:r>
              <a:rPr lang="es-ES" sz="1400" b="1">
                <a:solidFill>
                  <a:schemeClr val="tx1"/>
                </a:solidFill>
              </a:rPr>
              <a:t>Switzerland</a:t>
            </a:r>
            <a:endParaRPr lang="es-ES" sz="1400" b="1" dirty="0">
              <a:solidFill>
                <a:schemeClr val="tx1"/>
              </a:solidFill>
            </a:endParaRPr>
          </a:p>
        </p:txBody>
      </p:sp>
      <p:cxnSp>
        <p:nvCxnSpPr>
          <p:cNvPr id="92" name="Conector recto de flecha 91"/>
          <p:cNvCxnSpPr>
            <a:stCxn id="91" idx="3"/>
            <a:endCxn id="62" idx="2"/>
          </p:cNvCxnSpPr>
          <p:nvPr/>
        </p:nvCxnSpPr>
        <p:spPr>
          <a:xfrm>
            <a:off x="1924800" y="4246629"/>
            <a:ext cx="2431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redondeado 93"/>
          <p:cNvSpPr/>
          <p:nvPr/>
        </p:nvSpPr>
        <p:spPr>
          <a:xfrm>
            <a:off x="498279" y="4974177"/>
            <a:ext cx="1302188" cy="17769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Greece</a:t>
            </a: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Ireland</a:t>
            </a: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Luxembourg</a:t>
            </a: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Portugal</a:t>
            </a: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Spain</a:t>
            </a: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United Kingdom</a:t>
            </a:r>
            <a:endParaRPr lang="es-ES" sz="1400" b="1" dirty="0">
              <a:solidFill>
                <a:schemeClr val="tx1"/>
              </a:solidFill>
            </a:endParaRPr>
          </a:p>
        </p:txBody>
      </p:sp>
      <p:cxnSp>
        <p:nvCxnSpPr>
          <p:cNvPr id="102" name="Conector recto de flecha 101"/>
          <p:cNvCxnSpPr>
            <a:stCxn id="94" idx="3"/>
            <a:endCxn id="67" idx="3"/>
          </p:cNvCxnSpPr>
          <p:nvPr/>
        </p:nvCxnSpPr>
        <p:spPr>
          <a:xfrm flipV="1">
            <a:off x="1800467" y="5029486"/>
            <a:ext cx="452424" cy="833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ángulo redondeado 105"/>
          <p:cNvSpPr/>
          <p:nvPr/>
        </p:nvSpPr>
        <p:spPr>
          <a:xfrm>
            <a:off x="3528068" y="5265424"/>
            <a:ext cx="1211236" cy="14877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Austria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Belgium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Croatia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Denmark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Netherlands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Slovenia</a:t>
            </a:r>
            <a:endParaRPr lang="es-ES" sz="1400" b="1" dirty="0">
              <a:solidFill>
                <a:schemeClr val="tx1"/>
              </a:solidFill>
            </a:endParaRPr>
          </a:p>
        </p:txBody>
      </p:sp>
      <p:cxnSp>
        <p:nvCxnSpPr>
          <p:cNvPr id="107" name="Conector recto de flecha 106"/>
          <p:cNvCxnSpPr>
            <a:stCxn id="106" idx="0"/>
            <a:endCxn id="71" idx="3"/>
          </p:cNvCxnSpPr>
          <p:nvPr/>
        </p:nvCxnSpPr>
        <p:spPr>
          <a:xfrm flipV="1">
            <a:off x="4133686" y="5029486"/>
            <a:ext cx="481405" cy="235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Imagen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517" y="1088972"/>
            <a:ext cx="2027290" cy="1637578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360" y="1088972"/>
            <a:ext cx="2060200" cy="1664162"/>
          </a:xfrm>
          <a:prstGeom prst="rect">
            <a:avLst/>
          </a:prstGeom>
        </p:spPr>
      </p:pic>
      <p:pic>
        <p:nvPicPr>
          <p:cNvPr id="56" name="Imagen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5787" y="1042855"/>
            <a:ext cx="2168667" cy="1751777"/>
          </a:xfrm>
          <a:prstGeom prst="rect">
            <a:avLst/>
          </a:prstGeom>
        </p:spPr>
      </p:pic>
      <p:pic>
        <p:nvPicPr>
          <p:cNvPr id="84" name="Imagen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7890" y="2853496"/>
            <a:ext cx="2080917" cy="1680896"/>
          </a:xfrm>
          <a:prstGeom prst="rect">
            <a:avLst/>
          </a:prstGeom>
        </p:spPr>
      </p:pic>
      <p:pic>
        <p:nvPicPr>
          <p:cNvPr id="93" name="Imagen 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0573" y="2853497"/>
            <a:ext cx="2102987" cy="1698724"/>
          </a:xfrm>
          <a:prstGeom prst="rect">
            <a:avLst/>
          </a:prstGeom>
        </p:spPr>
      </p:pic>
      <p:pic>
        <p:nvPicPr>
          <p:cNvPr id="95" name="Imagen 9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8949" y="2840388"/>
            <a:ext cx="2127156" cy="1718246"/>
          </a:xfrm>
          <a:prstGeom prst="rect">
            <a:avLst/>
          </a:prstGeom>
        </p:spPr>
      </p:pic>
      <p:pic>
        <p:nvPicPr>
          <p:cNvPr id="96" name="Imagen 9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002" y="4652584"/>
            <a:ext cx="2162571" cy="174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6317" y="903192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1.2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4967054" y="1180844"/>
                <a:ext cx="22249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𝑴𝒐𝒅𝒆𝒍𝒐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𝑶𝒋𝒂</m:t>
                      </m:r>
                    </m:oMath>
                  </m:oMathPara>
                </a14:m>
                <a:endParaRPr lang="es-ES" sz="2400" b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54" y="1180844"/>
                <a:ext cx="2224968" cy="369332"/>
              </a:xfrm>
              <a:prstGeom prst="rect">
                <a:avLst/>
              </a:prstGeom>
              <a:blipFill>
                <a:blip r:embed="rId3"/>
                <a:stretch>
                  <a:fillRect l="-3288" r="-4110" b="-3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/>
              <p:cNvSpPr txBox="1"/>
              <p:nvPr/>
            </p:nvSpPr>
            <p:spPr>
              <a:xfrm>
                <a:off x="2807839" y="3810302"/>
                <a:ext cx="7945573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𝑛𝑢𝑒𝑣𝑜</m:t>
                        </m:r>
                      </m:sub>
                    </m:sSub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𝑣𝑖𝑒𝑗𝑜</m:t>
                        </m:r>
                      </m:sub>
                    </m:sSub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𝑚𝑜𝑑𝑒𝑙𝑜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𝑑𝑎𝑡𝑜</m:t>
                        </m:r>
                      </m:sub>
                    </m:sSub>
                  </m:oMath>
                </a14:m>
                <a:r>
                  <a:rPr lang="es-ES" sz="2800" dirty="0" smtClean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𝑚𝑜𝑑𝑒𝑙𝑜</m:t>
                        </m:r>
                      </m:sub>
                    </m:sSub>
                    <m:sSub>
                      <m:sSubPr>
                        <m:ctrlPr>
                          <a:rPr lang="es-E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𝑣𝑖𝑒𝑗𝑜</m:t>
                        </m:r>
                      </m:sub>
                    </m:sSub>
                  </m:oMath>
                </a14:m>
                <a:r>
                  <a:rPr lang="es-ES" sz="2800" dirty="0" smtClean="0"/>
                  <a:t>)</a:t>
                </a:r>
                <a:endParaRPr lang="es-ES" sz="2800" dirty="0"/>
              </a:p>
            </p:txBody>
          </p:sp>
        </mc:Choice>
        <mc:Fallback xmlns="">
          <p:sp>
            <p:nvSpPr>
              <p:cNvPr id="34" name="CuadroTexto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839" y="3810302"/>
                <a:ext cx="7945573" cy="465577"/>
              </a:xfrm>
              <a:prstGeom prst="rect">
                <a:avLst/>
              </a:prstGeom>
              <a:blipFill>
                <a:blip r:embed="rId4"/>
                <a:stretch>
                  <a:fillRect t="-22368" r="-1765" b="-407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/>
              <p:cNvSpPr txBox="1"/>
              <p:nvPr/>
            </p:nvSpPr>
            <p:spPr>
              <a:xfrm>
                <a:off x="4097794" y="1669588"/>
                <a:ext cx="3293594" cy="1607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𝑚𝑜𝑑𝑒𝑙𝑜</m:t>
                          </m:r>
                        </m:sub>
                        <m:sup>
                          <m:r>
                            <a:rPr lang="es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s-ES" sz="2800" dirty="0" smtClean="0"/>
              </a:p>
              <a:p>
                <a:r>
                  <a:rPr lang="es-ES" sz="2800" dirty="0" smtClean="0"/>
                  <a:t> </a:t>
                </a:r>
                <a:endParaRPr lang="es-ES" sz="2800" dirty="0"/>
              </a:p>
            </p:txBody>
          </p:sp>
        </mc:Choice>
        <mc:Fallback xmlns="">
          <p:sp>
            <p:nvSpPr>
              <p:cNvPr id="35" name="CuadroTexto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794" y="1669588"/>
                <a:ext cx="3293594" cy="1607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/>
              <p:cNvSpPr txBox="1"/>
              <p:nvPr/>
            </p:nvSpPr>
            <p:spPr>
              <a:xfrm>
                <a:off x="3419030" y="3098526"/>
                <a:ext cx="63184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𝐷𝑖𝑠𝑡𝑟𝑖𝑏𝑢𝑐𝑖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𝑢𝑛𝑖𝑓𝑜𝑟𝑚𝑒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(0;1)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44" name="CuadroTexto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30" y="3098526"/>
                <a:ext cx="631846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64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83505" t="2416" b="67195"/>
          <a:stretch/>
        </p:blipFill>
        <p:spPr>
          <a:xfrm>
            <a:off x="9556955" y="953729"/>
            <a:ext cx="2061717" cy="189916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17" y="2920561"/>
            <a:ext cx="5163543" cy="30924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r="18820"/>
          <a:stretch/>
        </p:blipFill>
        <p:spPr>
          <a:xfrm>
            <a:off x="6548284" y="2852895"/>
            <a:ext cx="5240594" cy="32277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1628175" y="1142652"/>
                <a:ext cx="31803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𝑬𝒗𝒐𝒍𝒖𝒄𝒊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s-ES" sz="3200" b="1" u="sng" dirty="0">
                  <a:effectLst/>
                </a:endParaRPr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175" y="1142652"/>
                <a:ext cx="318035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35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1628175" y="1142652"/>
                <a:ext cx="31803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𝑬𝒗𝒐𝒍𝒖𝒄𝒊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s-ES" sz="3200" b="1" u="sng" dirty="0">
                  <a:effectLst/>
                </a:endParaRPr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175" y="1142652"/>
                <a:ext cx="318035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7"/>
          <a:srcRect r="16440" b="11542"/>
          <a:stretch/>
        </p:blipFill>
        <p:spPr>
          <a:xfrm>
            <a:off x="896654" y="1802435"/>
            <a:ext cx="4295237" cy="22735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8"/>
          <a:srcRect r="18628"/>
          <a:stretch/>
        </p:blipFill>
        <p:spPr>
          <a:xfrm>
            <a:off x="829277" y="4127410"/>
            <a:ext cx="4244490" cy="26129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2120" y="1979522"/>
            <a:ext cx="53435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3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1628175" y="1142652"/>
                <a:ext cx="58685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𝑪𝒐𝒎𝒑𝒂𝒓𝒂𝒄𝒊𝒐𝒏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𝒍𝒐𝒔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𝒕𝒐𝒅𝒐𝒔</m:t>
                      </m:r>
                    </m:oMath>
                  </m:oMathPara>
                </a14:m>
                <a:endParaRPr lang="es-ES" sz="3200" b="1" u="sng" dirty="0">
                  <a:effectLst/>
                </a:endParaRPr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175" y="1142652"/>
                <a:ext cx="586859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r="16518"/>
          <a:stretch/>
        </p:blipFill>
        <p:spPr>
          <a:xfrm>
            <a:off x="582431" y="2388171"/>
            <a:ext cx="7035965" cy="35024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86359" t="2145" b="86231"/>
          <a:stretch/>
        </p:blipFill>
        <p:spPr>
          <a:xfrm>
            <a:off x="8772701" y="1097361"/>
            <a:ext cx="2175055" cy="77024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902641" y="3089710"/>
            <a:ext cx="397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Tiempo </a:t>
            </a:r>
            <a:r>
              <a:rPr lang="es-ES" dirty="0" err="1" smtClean="0"/>
              <a:t>Oja</a:t>
            </a:r>
            <a:r>
              <a:rPr lang="es-ES" dirty="0" smtClean="0"/>
              <a:t>: 0.033 +/-  0.0042 segundos 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7902641" y="3770084"/>
            <a:ext cx="415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Tiempo PCA: 0.0035 +/-  0.0011 segundos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803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5" name="AutoShape 2" descr="data:image/png;base64,iVBORw0KGgoAAAANSUhEUgAAAigAAAIcCAYAAADc5lU+AAAAOXRFWHRTb2Z0d2FyZQBNYXRwbG90bGliIHZlcnNpb24zLjcuMSwgaHR0cHM6Ly9tYXRwbG90bGliLm9yZy/bCgiHAAAACXBIWXMAAA9hAAAPYQGoP6dpAABnU0lEQVR4nO3dd3hUddrG8e9MKkmYNJJA6AFBQGlSBRERRbAjruiqFEt0seK6osuyulhYXGy4u4gNRFdflbULimVBQZHepYVeE0IapEwy5/3jLLMMoSSZSc6Z5P5cVy5nTk55ZhySO792HIZhGIiIiIjYiNPqAkREREROpIAiIiIitqOAIiIiIrajgCIiIiK2o4AiIiIitqOAIiIiIrajgCIiIiK2E2p1AcFmxYoVGIZBWFiY1aWIiIgEFbfbjcPhoEuXLmfcVwGlkgzDQGvbiYiIVF5lfn8qoFTSsZaTc8891+JKREREgsuaNWsqvK/GoIiIiIjtKKCIiIiI7SigiIiIiO0ooIiIiIjtKKCIiIiI7SigiIiIiO0ooIiIiIjtKKCIiIiI7SigiIiIiO0ERUDZsWMHEyZM4Oqrr6Z9+/ZcccUVlT7HjBkzaNu2Lenp6dVQoYiIiARSUCx1v3nzZubPn0+nTp3weDyVvhdOZmYmf//730lMTKymCkVERCSQgqIFZcCAAcyfP5+XXnqJDh06VPr4Z599lgEDBtCqVatqqE5EREQCLSgCitNZ9TKXLl3KN998w0MPPRTAikRERKQ6BUVAqaqysjImTpzIXXfdRXJystXliIiISAXV6oDyr3/9i8LCQkaOHGl1KSIiIlIJQTFItioOHTrESy+9xF//+lfCw8OtLkdEREQqodYGlBdffJG2bdvSrVs38vLyACgtLaW0tJS8vDyioqIIDa21L19ERCSo1drf0Nu2bWPJkiV079693Pe6d+/Oq6++Sr9+/SyoTERERM6k1gaUxx57zNtycszTTz9NZGQkY8eOpW3bthZVJiIiImcSFAGlsLCQ+fPnA7Bnzx4KCgqYO3cuAD169CAhIYERI0awd+9e5s2bB0C7du3KncflchEVFUXPnj1rrngRERGptKAIKIcOHeL+++/32Xbs+VtvvUXPnj3xeDyUlZVZUZ6InITHA34sYVTt5xMRe3MYlV03vo5bs2YNAOeee67FlYjY3+zZkJXl/3kaNIDrrvP/PCJircr8Dg2KFhQRCU5ZWbBvn9VViEgwUoOp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hOqNUFVMSOHTt4/fXXWbVqFZs3byYtLY3PP//8tMccPHiQGTNmsHDhQnbu3En9+vXp3r07Y8eOpXHjxjVUuYiIiFRFUASUzZs3M3/+fDp16oTH48EwjDMes27dOubNm8d1111Hp06dOHz4MP/85z+5/vrr+fzzz0lISKiBykVERKQqgiKgDBgwgIEDBwIwbtw41q5de8ZjzjvvPObMmUNo6P9eYteuXenfvz8ff/wxo0ePrrZ6RURExD9BEVCczsoPlXG5XOW2NWzYkISEBA4ePBiIskRERKSa1KlBstu2bePQoUO0atXK6lJERETkNOpMQDEMgyeffJLk5GQuv/xyq8sRERGR0wiKLp5AmDp1Kj///DOvvfYaUVFRVpcjIiIip1EnAsr777/P3//+d5566il69+5tdTkiIiJyBrW+i2fevHk8/vjj3HfffQwbNszqckRERKQCanVAWbx4MWPHjuX6669nzJgxVpcjIiIiFRQUXTyFhYXMnz8fgD179lBQUMDcuXMB6NGjBwkJCYwYMYK9e/cyb948ALZu3cqYMWNo0aIFV199NStXrvSeLyEhgWbNmtX46xAREZGKCYqAcujQIe6//36fbceev/XWW/Ts2ROPx0NZWZn3+6tWrSI/P5/8/HxuvPFGn2OvvfZaJk2aVP2Fi4iISJUERUBp0qQJGzduPO0+s2bN8nk+dOhQhg4dWp1liYiISDWp1WNQREREJDgpoIiIiIjtKKCIiIiI7SigiIiIiO0ooIiIiIjtKKCIiIiI7SigiIiIiO0ooIiIiIjtKKCIiIiI7SigiIiIiO0ooIiIiIjtKKCIiIiI7SigiIiIiO0ooIiIiIjtKKCIiIiI7SigiIiIiO0ooIiIiIjtKKCIiIiI7SigiIiIiO0ooIiIiIjtKKCIiIiI7SigiIiIiO0ooIgEKY/H3ucTEfFHqNUFiEjVOJ0wezZkZfl/rgYN4Lrr/D+PiEigKKCIBLGsLNi3z+oqREQCT108IiIiYjsKKCIiImI7CigiIiJiOwooIiIiYjsKKCIiImI7CigiIiJiOwooIiIiYjsKKCIiImI7CigiIiJiOwooIiIiYjsKKCIiImI7CigiIiJiOwooIiIiYjsKKCIiImI7CigiIiJiOwooIiIiYjsKKCIiImI7CigiIiJiOwooIiIiYjsKKCIiImI7CigiIiJiOwooIiIiYjsKKCIiImI7CigiIiJiOwooIiIiYjtBEVB27NjBhAkTuPrqq2nfvj1XXHFFhY4zDIPp06fTv39/OnbsyA033MDKlSurt1gRERHxW1AElM2bNzN//nyaN29Oq1atKnzcq6++yksvvcTIkSN55ZVXSEpKYvTo0ezatasaqxURERF/BUVAGTBgAPPnz+ell16iQ4cOFTqmuLiYV155hdGjRzNy5Eh69+7Nc889R1xcHK+//no1VywiIiL+CIqA4nRWvszly5dTUFDA4MGDvdvCw8O55JJLWLBgQSDLExERkQALioBSFRkZGQCkpaX5bG/VqhV79+6lqKjIirJERESkAmptQMnLyyM8PJyIiAif7S6XC8MwyM3NtagyEREROZNaG1BEREQkeNXagOJyuSgpKaG4uNhne15eHg6Hg9jYWIsqExERkTOptQHl2NiTbdu2+WzPyMggNTWVyMhIK8oSERGRCqi1AaVr167ExMQwZ84c7za3283XX39Nv379LKxMREREziTU6gIqorCwkPnz5wOwZ88eCgoKmDt3LgA9evQgISGBESNGsHfvXubNmwdAREQE6enpTJ06lYSEBNq0acO7775LTk4Ot912m2WvRURERM4sKALKoUOHuP/++322HXv+1ltv0bNnTzweD2VlZT773HHHHRiGwRtvvEF2djbt2rXj9ddfp2nTpjVWu4iIiFReUASUJk2asHHjxtPuM2vWrHLbHA4H6enppKenV1dpIiIiUg1q7RgUERERCV4KKCIiImI7CigiUuOclJIQtpn6oXtwUmp1OSJiQ0ExBkVEgl+kM4dOrpl0cr1FcsRaQh0lAHgMJzsK+7E0525+LbiGMsItrlRE7EABRUSqlRM358dPoV/iREIdxewu6sXK3JHkljYhBDfRoZk0q/cD16fewMHiDry/7wOyStpZXbaIWEwBRUSqTYJzNdc2v4kG4b+yseAKNhRcS5EnwXenYth8ZAjxYVvpHf88dzbrxqcHXmdt/nBrihYRW9AYFBGpHrs+4pqo8wl1FDI3cwor8m4rH06Oc9jdiq8y/8aeoh4Mbfhb2sX8uwaLFRG7UUARkcD79QX4YShZZV2YlzWJHHdahQ4rMyL5+fD97Co8n+sa3kTzevOrt04RsS0FFBEJrA3PwfIHoel1rCp5mDKjcjfmNAjhp8MPkllyNsNTr6F+yN5qKlRE7EwBRUQCZ+PLsOIhaDoMWtwKOKp0Gg9hLDz8MODgypQ7ACOQVYpIEFBAEZHA2P0ZLLsPGl8NLW4BR9XCyTElHhe/5IyhTcyXtA19M0BFikiwUEAREf8dXgULb4TEnpA2yu9wcsyeoh5sPTKQ8yPvh6KDATmniAQHBRQR8U9JLiy4Buo1hLPHgiOwP1ZW5I00O4rWTgzoeUXE3hRQRKTqDAN+SYeiTGj3CIRUbkBsRZR4XGS4r4PN0yB/S8DPLyL2pIAiIlWX8Qbs/D9oM8ZsQakmO0qvgPA4WDW+2q4hIvaigCIiVXNkByy9HxpeAkl9q/VSHiKg+Y1mGDq8ulqvJSL2oIAiIpVnGLDkdxBaD9Juq5lrJl8EEcmwYUrNXE9ELKWAIiKVt/MD2PsltLoTQqNq5prOUGh8Bez4FxzdXTPXFBHLKKCISOW482HpvdDgfGjQq2av3fBSCImAjVNr9roiUuMUUESkctZPBndOzXXtHC80ygwpW6aZQUlEai0FFBGpuKN74Ncp0PgqiEyypobGV4K7ALa/Y831RaRGhFZm55dffjlgF77nnnsCdi4RqSGrxoMzwrzXjlUiGkBiN9jyKpx1l3V1iEi1qnRAcQRoCWsFFJEgk7sets2E1jU4MPZUGl4C656C7BWQ0MXaWkSkWlSpi8cwDL++RCQIrXsGIpLMMSBWS+gG4Ymw9XWrKxGRalKlgOJwOMp9nWr7yfYTkSCTvxV2vAtNrgFnmNXVgCMEUi6C7bOgtNDqakSkGlSqiyc1NfWU38vKysLtdntbSGJjYwHIzc0FzPASEhJCcnJyVWsVEaus/yuEusyuFbtoeAns+hB2/Rta/tbqakQkwCoVUL777ruTbv/oo48YP348YWFhjB07lmHDhhETEwNAfn4+H374Ic899xylpaXcfPPNjB492v/KRaRmHN0DGTOgxU3mGiR2Ua8RuNrDjncUUERqIb+nGa9fv54//elPeDweHnjgAUaOHOkNJwD169dn1KhR3H///RiGwd/+9jeWLl3q72VFpKZs/qfZrdNosNWVlJd8AeybB8WHrK5ERALM74Dy6quvUlpaCsD5559/yv369jVvJmYYBq+/roFtIkGhrBi2TDfHe1g9c+dkGvQBDNj5odWViEiA+R1QlixZ4n2clZV1yv0yMzMBM6CsWrXK38uKSE3Y+SEUZ0Lq5VZXcnLhcRDXCbb/y+pKRCTA/A4oeXl53tk5L774IkePHi23z5EjR3jxxRe9zwsKCvy9rIjUhE0vmwEgqonVlZxa0gWQ+YM5VkZEao1KDZI9mYYNG7Jr1y4A1q5dy0UXXcSgQYNo0sT8gbZ7926++uorb5AxDIOGDRv6e1kRqW7Zy+HQz9D+UasrOb0GvWDLP2HH/0G7sVZXIyIB4ndAufjii3nzzTe94SM3N5cPPvjAZ5/jF2dzOBxcfPHF/l5WRKrb1jcgIhESe1hdyemFRkN8F9g1WwFFpBbxu4vnrrvuIiUlBfjfQm0nrhx7/CJtycnJ3HWX7p8hYmtlJbDjX5B0obkomt0l9oKsn6Bwv9WViEiA+B1QYmNjmTlzJi1atCgXSE4MLC1atODNN9/0LuImIja190soOWzO3gkGid3B4YTdn1hdiYgEiN8BBaBFixZ88skn/PGPf6Rjx46EhIR4Q0lISAjnnnsuf/zjH/nkk09IS0sLxCVFpDptmwkxrSG6udWVVEyYC2LPMVeVFZFawe8xKMeEh4dzyy23cMstt1BaWkpubi6GYRAXF0doaMAuIyLVrfgQ7PkC0kZYXUnlJPaEjDegJMecfiwiQS0gLSgnCg0NJTExkQYNGiiciASbHf8HeCCpn9WVVE6DXmCUmuFKRIJetQQUEQliO9831z4JtlaIiAZQvw3s/tjqSkQkAALWvFFWVsZXX33FkiVL2L9/P0ePHvWZXnw8h8PBzJkzA3VpEQmUokw4+AOcdbfVlVRNQnfY84k5Cykk3OpqRMQPAQkomzdvZsyYMd4F207n2CwfEbGhY7NgEntaW0dVJXY3726c+QM01HpLIsHM7y6eo0ePkp6ezs6dO8utf3KsBeX4xyJiY7s+hNgOwde9c0x0S7OrZ8/nVlciIn7yO6B8/PHH7N2712cxthPXQDn+sYjYVEkO7P8OGvS2upKqczggoRvs+RT080YkqPkdUP7zn/8AZiuJ0+mkf//+Pi0m/fv3Jzk5GcMwSE5O5tprr+Waa67x97IiEmh7PgPDbc6GCWYJ3aEgA/I3WV2JiPjB74CyefNmwGw1ufXWW5k2bZrP9ydMmMDnn39Ou3btyMzMJDU1lWeeecbfy4pIoO3+BOq3NbtIgllcR3CGq5tHJMj5HVBycnK8jwcMGHDSferXr8/dd9+NYRj84x//4IcffvD3siISQE7csO9rSDjP6lL8FxJhhpQ9n1ldiYj4we+A4na7vY8TExMBCAn5383FCgsLAWjdurV3m6YYi9hLSsgiKM2vHQEFzNeRuRDc+VZXIiJVFJCbBR5zbNxJvXr1vNu2bdsGQFZWlnfb+vXr/b2sSDkej73PZ2et6n2JERYPMa2sLiUw4ruaq8oe+M7qSkSkivxeByU2NpZDhw4BcPjwYQBSUlIoKCgA4OWXXwbgjTfeAMwQk5+vv2ok8JxOmD0bjsvCVdagAVx3nf/nCRZNnF/iiO/Mop+c5OX5f75GqdCpo//nqbJ6jaBeY9g7B5pcbWEhIlJVfgeU1NRUMjIyAMjMzASgbdu2bN26FYCNGzdy7733AninGicnJ/t7WZGTysqCffusriK4uEJ3E2ushYSHydsO2YcDcE6X/+fwW3wXM6AYhjn9WESCit9dPB06dPA+XrJkCQAXX/y/FRxPXLjN4XBw0UUX+XtZEQmQ1tFzMHBCfGerSwmshK5wdCfkbbS6EhGpAr8Dyrnnnkv9+vWJiYlh2bJlAAwePJj27dv7LNJ2bBG3pKQkfve731X6Olu3bmXUqFF07tyZPn36MHnyZEpKSs543OHDh5kwYQL9+/enc+fOXHHFFbz77ruVvr5IbdU6ai75jrMhrL7VpQRW7DnmdON9c62uRESqwO8unoEDBzJw4ECfbU6nk9dee42nnnqKr7/+GrfbTWhoKH379mX8+PEkJCRU6hq5ubmMGDGCFi1aMHXqVA4cOMCkSZMoKipiwoQJpz32/vvvJyMjg7Fjx9KoUSMWLFjA448/TkhICL/5zW8q/XpFahMHZbSM+o5Mx2Ds0CsTUCGR5rL9e7+Esx+wuhoRqaSA3c34RAkJCUyZMgW3283hw4eJjY0lIiKiSud67733OHLkCC+//DJxcXGAeffkJ554gvT0dFJSUk56XGZmJosXL+aZZ55h6NChAPTu3Zs1a9bwxRdfKKBIndcwYhX1QnLIdVg5orUaxXeB7e9AaSGE1jvz/iJiG3538ZxJWFgYycnJVQ4nAAsWLKB3797ecAJmN5LH42HhwoWnPK60tBQwF4o7XkxMjO4LJAK0jPqOUk8EBbSxupTqEd8VPMXm3Y1FJKhUe0AJhIyMDNLS0ny2uVwukpKSvDOITqZRo0b07duXadOmsWXLFgoKCvjyyy9ZuHAhv/3tb6u7bBHba1HvOzJL2mM4wqwupXpENTWX7t/3tdWViEglVaqL59FHHw3IRR0OB08//XSF98/Ly8N1knmLsbGx5ObmnvbYqVOn8uCDD3L55ZcD5iq348ePZ9CgQZUrWqSWceKmedQCNuQPhRirq6kmDgfEdYJ9XwF/s7oaEamESgWUjz76yDsbp6qOzeypTEDx51qPPvoo27dvZ8qUKSQlJbFo0SKefvppYmNjvaFFpC5KjVxGhPMIB4o7Usvm7/iK7wy/ToHCfeYCbiISFKo0SLamx2+4XK6Trj6bm5vrs9T+if7zn/8wd+5cPv30U9q2bQtAz549OXToEJMmTVJAkTqtZdR3lHiiyHa3rt0BJa4z4IB98yDtVqurEZEKCugYlBPXPDlxW1VbX9LS0sqNNcnPzyczM7Pc2JTjbdmyhZCQENq08R0A2K5dOw4ePOi9kaFIXdSy3rdklnTAIOTMOwez8FiIaQ37NQ5FJJhUqgWle/fup/ze2rVrKSoqwjAMYmNjady4MQB79uwhNzcXh8NBSEgIXbp0qXSR/fr1Y9q0aT5jUebOnYvT6aRPnz6nPK5x48aUlZWxceNGzj77bO/2devWkZiY6HNTQ5G6xImbpvV+Ym3+DVaXUjPi/zsOxfCAIyjmBojUeZUKKLNmzTrp9n/+858sWbKEmJgYnnnmGQYOHOhtLTEMg3nz5vHYY49x5MgR2rZty/jx4ytV5PDhw5k1axZjxowhPT2dAwcOMHnyZIYPH+6zBsqIESPYu3cv8+bNA8xgk5qayn333ceYMWNITk7mxx9/5KOPPvLeH0ikLmoYsZIwZyGZJe2tLqVmxHeGXR9Czurat6S/SC3l958SP//8My+99BIOh4NHHnmESy65pFwXz6WXXsof/vAHDMPgnXfe4dtvv63UNWJjY5k5cyYhISGMGTOGKVOmMGzYMMaNG+ezn8fjoayszPs8JiaGGTNm0L59e/72t79x9913M3/+fMaNG0d6erp/L1wkiDWr9yOlnnCyS1pZXUrNcLUDZ6Q5DkVEgoLfK8m++eab3pk5nTt3PuV+x3/v7bff9rmhYEW0atWKGTNmnHafk7XwNG/enBdeeKFS1xKp7ZrVW8gh91l4qKXrn5zIGWYue7/va2j/sNXViEgF+N2Csnr1au/jnTt3nnK/Y98zDIP169f7e1kRqTKDZvV+IKvk7DPvWpvEd4bMH81l70XE9vwOKEePHsXhcGAYBn/961/Zu3dvuX327NnD5MmTvV0/RUVF/l5WRKooPiyDmNCDZBbXkfEnx8R3Bk+RGVJExPb87uJp2rQpW7duxeFwsHPnTi699FJ69uzpM4tn8eLFPmNDmjZt6u9lRaSKmtUzf0HXuRaUqGYQngj750GjS6yuRkTOwO+AMnjwYKZOneptHSktLWXRokU++xwbo3Lsv4MHD/b3siJSRc0iF3LY3YISo1Yvz1aewwFxHc1xKF0mW12NiJyB3108t99+O2eddZY3fBwLIsd/HT+rp3Xr1tx+++3+XlZEqqhZvR/JKmlrdRnWiO8MOaug6KDVlYjIGfgdUCIiIpg5cyY9evTwCSTHfx3b3r17d958800iIiICUbuIVFKkM4ekiA11r3vnmLhO5n/3V26pAxGpeX538QAkJCTw1ltv8d133/HZZ5+xatUqDh06hGEYNGjQgI4dO3LVVVcxYMCAQFxORKooNXIJAIfqagtKRAJEtzDHobS40epqROQ0AhJQjhkwYIBCiIiNNY78hWJPDHmlqVaXYp24TuY4FMMwx6WIiC3pphQidUiTyMVkl7SmTv/Tj+8MhXsg71erKxGR06jDP6VE6hqDxpGLOVTS5sy71max54AjzOzmERHbqlQXz6233gqY99d57rnnSExM9G6rDIfDwcyZMyt9nIhUXWzoLmJCD3LIfZbVpVgrJAJi25ndPG3vs7oaETmFSgWUX375xTtluLi4uNy2ijhx2rGI1IzGkYsB1IIC5jiU3f8Gj9u8T4+I2I66eETqiMaRv1BQmkKRJ97qUqwX3wVKj0DWT1ZXIiKnUOmAYhjGSbdV9EtErNEk8mcOlbS2ugx7iEmDsFjYp3EoInZVqS6ea6+91vs4KioKgGuuuUZdNiI256SURpHLWZt/g9Wl2IPD+d/pxl9Bp4lWVyMiJ1GpgPLMM8+U2zZp0qSAFSMi1aNB+AbCnUc5VFLHB8geL74zbJoKxdnmAm4iYisagyJSBzSKXA7AYXeaxZXYSHxnwIADWvZexI5qJKAcOnSIo0eP1sSlROQkUiOWketuQqkRZXUp9hHRAKKbm9ONRcR2/F7qvqioiE2bNnmfn3322YSHhwMwY8YMpk2bRm5uLgA9evRg4sSJNGvWzN/LikglNIpcptaTkzk2DkXL3ovYjt8tKN9//z033HADN9xwA3feeSchISEAzJkzh0mTJpGTk+OdwbN48WJGjx5NUVGR34WLSMU4KKNhxEqy3a2sLsV+4rvA0V2Qv+nM+4pIjfI7oKxevdo7ffjCCy/0BpRjK8U6HA7vF8CePXuYPXu2v5cVkQpKDN9EuPMoh0vUglJObAdz2fu9c62uRERO4HdAWbt2rfdxt27dACgoKGD16tU4HI6TroHy/fff+3tZEamg1IhlAGpBOZmQSDOk7FNAEbEbvwPKgQMHvI9btTJ/AG7YsAGPxwNA7969WbJkCVdeeSVgLuq2ZcsWfy8rIhXUKHI5+aWNcBsxVpdiTwld4OB8KC20uhIROY7fASU7O9v7ODExEYBt27Z5tw0ePJj69etz4403ercdPnzY38uKSAWlRiwlW907pxZ/HpQVQuYPVlciIsfxO6AcP+C1tLQU8A0oaWnmD8YGDRp4tx1rXRGR6uXAQ8PIFRxW986pRTWFiCSNQxGxGb8DyrEl7wE2btwImANnj2natCkAJSUlgDloNj5eNysTqQnxYVuJcBZo/MnpOBzmbJ69X1pdiYgcx++A0qRJE+/jv/zlL9x5550sW2YOynO5XKSkpABw8OBB734JCVpWWqQmNIpYAWgF2TOK7wr5G6Fgu9WViMh/+R1Qjs3cAcjJyeGHH8x+XIfDQe/evb3fO9a6AtCiRQt/LysiFdAwYiVHShtQ7Im1uhR7i+8IjhDN5hGxEb8Dyo033khYWBhAubsa//a3v/U+XrRokfdx165d/b2siFRASsRKckpbWF2G/YXGgOtsdfOI2IjfAaVly5ZMmTIFl8vlXe8kMjKSRx55hO7duwPmvXh++uknwJxmrIAiUjMaRa7ksLul1WUEh/jzYP+3UKaVrkXswO978QBceumlXHTRRWzevJnS0lJat27tM3g2Pj6eX375xfv8+O+JSPWICsmkfug+chRQKiaxG2x/Cw7Mh9RBVlcjUucFJKAAhIWF0b59+5N+z+l0KpSI1LCGEasA1IJSUVHNISLZ7OZRQBGxnN9dPCJiTykRq3B7IikobWh1KcHB4YCErrD3c/PuxiJiqYC1oBiGwfLly9m4cSN5eXneRdtO5Z577gnUpUXkJBpGrCTH3QKDEKtLCR4J3cyZPPmbwNXW6mpE6rSABJRFixbxpz/9ib1791b4GAUUkerVUDN4Ki+uIzjDYc8XCigiFvO7i2f16tWkp6ezd+9enzsXn+5LRKpXiKOYBuG/ctjdwupSgktIJMSdC3s+tboSkTrP74Dyz3/+E7fbDZjroJzpS0SqX1L4ekIcpeRoBdnKS+gBmT9CcfaZ9xWRauN3F8+KFSu8weNY60hcXByRkZE4nRqDK2KFhhGrMAwHOe7mVpcSfBJ7wJZ/wt450PK3Z95fRKqF3wHl6NGj3sc9evTghRde0L12RCyWErGa/NJGlBr1rC4l+EQkQv2zYPcnCigiFvK7iSMlJcXbcjJ27FiFExEbSA5fTW5pM6vLCF4JPWDfHCgrtroSkTrL74By4YUXeh8fuyePiFirYcRqcjRAtuoSe0BpARz4j9WViNRZfgeU9PR0oqOjAZg5c6bfBYmIf6JDDhIdmqnxJ/6IbgGRDWHPJ1ZXIlJn+T0Gxe128+ijj/KnP/2Jzz77jN27d3PTTTeRlpZGXFzcKY9LTU3199IichLJ4WsAtAaKPxwOSOwOuz6Gbi+DQwP+RWqa3wFlwIABPrN4VqxYwYoVK057jMPhYP369f5eWkROIiViNaWeCC1x768G58OezyBrMST1troakTonYH8WGIaBw+HQYm0iFkuJWENuaTMtce8v19kQHg+7PrS6EpE6KWAB5VgrihZqE7FWSsRqctyaweM3Rwgk9oSdH+rmgSIWCEhAqWiriVpORKqXgzKSwtdpBk+gNDgfju6Ew8utrkSkzvF7DMpbb70ViDpEJAASwrYS5izSANlAiT0HwlywczYknGd1NSJ1it8BpUePHoGoQ0QCICViNYCmGAeKMxQSusPOD6DTU+bsHhGpEZo7J1KLJEespbAsnmJPnNWl1B5JF0DBFji80upKROoUv1tQTlRQUMDy5cvJzMykqKiIa6+9lqioqEBfRkROIjl8rQbIBlpcRwiLhR3vQkIXq6sRqTMCFlCysrL429/+xueff05ZWZl3+0UXXcSPP/7I22+/DZgLtE2aNKnS59+6dStPPvkkK1asIDo6mquvvpoHHniA8PDwMx574MABnnvuOebPn8/Ro0dp3Lgxd999N1dddVWl6xCxs+SI1WSVnG11GbWLM9QcLLvjPeg8SYu2idSQgASU7du3M3LkSA4cOOAzU+fYtOJu3brx0EMP4Xa7cTgc3HnnnaSlpVX4/Lm5uYwYMYIWLVowdepUDhw4wKRJkygqKmLChAmnPfbgwYPccMMNtGzZkokTJxITE8PmzZspKSmp2osVsalQRxEJYVvZemSQ1aXUPsn9zJsHZv0ESX2srkakTvA7oJSWlnLPPfewf/9+AJ9VZY9JSEigd+/eLFiwAID58+dXKqC89957HDlyhJdfftm7fH5ZWRlPPPEE6enppKSknPLYZ599loYNG/Laa68REmIuXNW7t1aFlNqnQfivOB0edfFUB1c7iEiC7e8qoIjUEL/bKj/++GO2bNniXYjtVGud9O3b1/t46dKllbrGggUL6N27t8+9fQYPHozH42HhwoWnPK6goIA5c+Zw0003ecOJSG2VHL4WgNxSBZSAczjNYLLzffCUWl2NSJ3gd0D56quvALPFpFGjRrz55psnDSlnn/2/fvEtW7ZU6hoZGRnlWlxcLhdJSUlkZGSc8rh169bhdrsJDQ3l5ptvpkOHDvTp04dnn30Wt9tdqRpE7C45Yi0FpSmUGhqUXi2SL4TiTNj3ldWViNQJfgeUDRs2AGbXzkMPPXTK7pMGDRoAZpDJzMys1DXy8vJwuVzltsfGxpKbm3vK47KysgAYP34855xzDq+//jojRoxg5syZvPTSS5WqQcTuksPXqPWkOkWnQXRLyJhpdSUidYLfY1BycnK8j9u1a3fK/Y6f2VNTA1Q9Hg8A559/PuPGjQOgV69eHDlyhDfeeIMxY8YQGRlZI7WIVLfkiLXsKepudRm1l8MBKf1h+ztQcti8kaCIVBu/W1CO/wV/9OjRU+63fft27+Po6OhKXcPlcpGfn19ue25uLrGxsac9DsxQcrzevXtTUlLCjh07KlWHiF1FOPOIC9tJrgbIVq/k/mCUmVOORaRa+R1QGjZs6H08f/78k+5jGAbvvPMOYHYFpaamVuoaaWlp5caa5Ofnk5mZedrZQK1btz7teYuLiytVh4hdJYWvByCnVEvcV6vweIjvAhkzrK5EpNbzO6B07doVMEPItGnTePPNN32+v3DhQu666y5+/vnncsdUVL9+/Vi0aBF5eXnebXPnzsXpdNKnz6mn/DVu3Jg2bdqwaNEin+2LFi0iMjLyjAFGJFgkh6/FYzjJczexupTaL2UAHPoFctdbXYlIreZ3QLn22msBs2XE7XYzefJk7/cMw2DChAne9U9OPKaihg8fTnR0NGPGjOHHH39k9uzZTJ48meHDh/usgTJixAguueQSn2MffPBBvvvuO5566ikWLlzItGnTeOONNxg5cqSW4JdaIzliLfmlqXg488rK4qfEnubS91tetboSkVrN74DSpUsXBg0ahGEYJ10H5djzY+ukDBkyhHPOOadS14iNjWXmzJmEhIQwZswYpkyZwrBhw7wDX4/xeDw+g3EBBgwYwHPPPcdPP/1Eeno677//Pvfeey8PPPBA5V+siE2ZM3iaWl1G3eAMM1tRMmZAaaHV1YjUWgFZ6v6pp54iOzubJUuWeFeSPZFhGHTv3p2//OUvVbpGq1atmDFjxmn3mTVr1km3DxkyhCFDhlTpuiLBIDliHduO9re6jLqj0SDY/RHsmg0tb7a6GpFaKSB3vYqJieHNN99k3LhxNG3aFMMwfL6aNGnCuHHjeOONNyo9g0dETq+e8xAxoQfI1QDZmlMvFeI6weZpVlciUmsF7G7GoaGhjBw50nvTwAMHDgCQkpJy2nvliIh/kiPWAWiKcU1rNAg2TIacdRDXwepqRGqdgAWU/Px8fv31V7Kzs3E4HCQkJNC2bVvq168fqEuIyEkkha/DY4SQX9rI6lLqlsSeEJ4Am6ZCD7WkiASa3wFl/vz5TJ8+nZUrV3pXbj0mJCSEzp07c+edd9KvXz9/LyUiJ5EcsY7c0qZ4CLO6lLrFGQaNLoNtb0GnpyEiweqKRGqVKo9Bcbvd/P73v+euu+5i+fLllJWVlRt7UlpaytKlS0lPT+fhhx+usSXuReqS5PA1Wv/EKo0GmXc33vqa1ZWI1DpVDij33XcfX3zxhTeMHJtGfOIXmDN4Pv/8c8aOHRuwwkXEZLagaPyJJcLjIfkCs5vHU2p1NSK1SpUCyowZM/j+++8BygWR47+O/75hGHz77bfeJe9FxH+RjoNEhRzSAFkrNb4Sju6GXf+2uhKRWqXSY1BKSkp45ZVXfNY7MQyD1NRUunXrRkpKCoZhcODAAZYuXcq+fft8Qso//vEPbrjhBkJDAzY+V6TOSnCaM3hyankLSmQ98BjgPPkyS1UWkHPGtDKnHK+fhKfJ9ThDAlekxwPOgCwGERznC7TqqM/ur7k2qXRK+Prrrzl8+LA3cMTExPDnP/+ZK664otwibYZh8OmnnzJx4kSOHDkCQHZ2Nl9//bUWThMJgHjnWsqMMApq+Qye8DAzSCxaBMfdkssvjVKhU8fAnDPReR3dIyfgPDiP2YsuJSvL//oaNIDrrvP/PMdzOmH2bGxbX6AF8vVCcLzm2qTSAWXx4sWAGT5CQ0OZNm0a3bp1O+m+DoeDq6++mkaNGjFq1CjvLJ+ff/5ZAUUkABKc68h1N8UgxOpSakReHmQfDsy5XK7AnTObTpzd5Czqr3uarKxL2bfP//qqS1YWtq4v0Ora661NKt1QlZGRAZjhY9CgQacMJ8fr0aOH9349AFu3bq3sZUXkJBKca8kr1Qwe6znY47gODs4n2fnzmXcXkTOqdEDZv3+/9/HAgQMrfNzxdxk+tsqsiPjBMIgPWUuOBsjaQrajF0Q147yIJ6wuRaRWqHRAyc/P9z5OS0ur8HEtW7YEzK6hvEB1IovUZYX7iHDkaoqxXTic0OwGmoXOpWnkIqurEQl6lQ4oRUVF3scxMTEVPu74fQsLdYtyEb/l6h48tpPUhzxPSy5qMN7qSkSCXqUDitvt/t/BlZhrdfwMn7KysspeVkROlLuOMiOcI2W6GadtOJxscd9IWtT3tKj3vdXViAS1Ss/iObZqrGEYDBgwoFLHHjvu2GBZEfFD7loKjGZ1ZgZPsDhY1pNDJWcxsME4Xtv1MxDgxVtE6gi/lps5ceXYM32JSADlrKXA09TqKqQcBytyR9Ck3i+cU///rC5GJGhVOaCc6t47p/sSkQAxDMhdR4FH40/s6GBJR3YV9mRgg0cIdRSd+QARKafKAaWyrSdqRREJoKO7oLRAAcXGVuaNoH7oHnrGvWh1KSJBqdJjULp3714ddYhIZfx3Bk+BoS4eu8ovbcKWI0PolziRNfm/1YJ6IpVU6YAya9as6qhDRCojdx04Iyk0kq2uRE5jdd5NNKv3I4OSHuCDfR9aXY5IUNE9GUWCUe46iG6G/gnbm9uIZnnuaDrUn03rqLlWlyMSVPTTTSQYHV4DUereCQY7Cvuxv6gTlyf/jjDHEavLEQkaCigiwcbwQN4GiNIA2eDgYEnO3dQP3cvFDR6zuhiRoKGAIhJsjmyHsqMQ3dzqSqSC8stSWZV3M73iX6J5vQVWlyMSFBRQRIJNzlrzvwooQWXjkSs5WNyBq1NGEe7IP/MBInWcAopIsMldC6ExEJ5gdSVSKU5+PnwfMaH7GJJ8j9XFiNieAopIsMlZa7aeaHXmoFNQ1oilOXfROfYtOtZ/2+pyRGxNAUUk2ORoBk8w2154EduOXsTlKXeRGLbR6nJEbEsBRSSYeNyQt1HjT4Lckpx0CssSGZ56jcajiJyCAopIMMnfDIYbohRQglmpEcUP2eOIDdvJNQ1HALpPmciJFFBEgol3Bo/WQAl2+aVN+OnwA7Sv/xH9Ex+3uhwR21FAEQkmuWvN2TthLqsrkQDYU9SLlbm30j/xL3Sq/5bV5YjYSqVvFigiFspZqxVka5n1BdcRE7qPqxreTn5ZKhlHB1pdkogtqAVFJJjkrFH3Tq1jLoV/oLgjw1OvoXHkYqsLErEFBRSRYFF6FAoy1IJSCxmE8kP2OHLczbm58WUkh6+xuiQRyymgiASL3PWAB6JbWF2JVIMyI4L5h8ZTWJbIiCYDiHeus7okEUspoIgEi5zVgENdPLWY24jhu0NPUOxxcWW9/pCjkCJ1lwKKSLDIWQP1UiEk0upKpBqVeFx8d+gvlOCCb/pB9jKrSxKxhAKKSLA4vEqtJ3VEicfF0qKJEJEE31wEB3+wuiSRGqeAIhIsctdoBdk6xE19OPcJiGkJ310Kuz+zuiSRGqWAIhIMCg9AcZYGyNY1oVFwzgRI6Ao/XAtb37S6IpEao4AiEgxyVpv/jWlhaRliAWc4tHsYGl4Ci0fDumfA0L17pPbTSrIiwSBnDTgjIDLF6krECo4QaH23eZuDVY9B4V7o+gI4Q6yuTKTaKKCIBIOc1RDd3PxFJXWTwwHNh0N4HGz6BxQdhN5vQUiE1ZWJVAt18YgEg5zVWkFWTI0ug/aPwO6P4T9DwJ1vdUUi1UIBRcTuPKXmKrIafyLHNOgN5zwOhxbDd5dAyWGrKxIJOAUUEbvL3wyeYk0xFl9x58C5EyFvA8y7EIoyra5IJKAUUETs7vBK878xaZaWITZUvzV0fAoKd8O3A6Aoy+qKRAJGAUXE7g6vNGfvhNW3uhKxo+jmZkvK0d3w3cVQnG11RSIBoYAiYneHV2iBNjm96GbQcSIc2WEOnC09YnVFIn4LmoCydetWRo0aRefOnenTpw+TJ0+mpKSkUueYMWMGbdu2JT09vZqqFAkww/hvQGlpdSVid9HNzVVnc1bDD8PA47a6IhG/BEVAyc3NZcSIEbjdbqZOncqDDz7I+++/z6RJkyp8jszMTP7+97+TmJhYjZWKBFjRfnOJ+xgFFKmA+mdB+3Gw/xtYcrdWnJWgFhQLtb333nscOXKEl19+mbi4OADKysp44oknSE9PJyXlzKtrPvvsswwYMIC9e/dWc7UiAXRsgKxaUKSi4rvAWWNg04sQ1xHa3md1RSJVEhQtKAsWLKB3797ecAIwePBgPB4PCxcuPOPxS5cu5ZtvvuGhhx6qxipFqsHhlRAarSXupXIaXgxNroFlD8K+r62uRqRKgiKgZGRkkJbmO8XS5XKRlJRERkbGaY8tKytj4sSJ3HXXXSQnJ1dnmSKBd3il2XricFhdiQSbliMgvjMsvAmO7rG6GpFKC4qAkpeXh8vlKrc9NjaW3Nzc0x77r3/9i8LCQkaOHFlN1YlUIw2QlapyhMDZY81wu3C4uSKxSBAJioBSVYcOHeKll15i3LhxhIeHW12OSOW4CyB/iwbIStWFueDs30PWT7DmCaurEamUoAgoLpeL/PzyN8TKzc0lNjb2lMe9+OKLtG3blm7dupGXl0deXh6lpaWUlpZ6H4vYVs5qwFBAEf/Etodmw2Hd05D1s9XViFRYUMziSUtLKzfWJD8/n8zMzHJjU463bds2lixZQvfu3ct9r3v37rz66qv069cv4PWKBET2MnCE6S7G4r9mwyB7Kfw0ghBWAvWsrkjkjIIioPTr149p06b5jEWZO3cuTqeTPn36nPK4xx57jLy8PJ9tTz/9NJGRkYwdO5a2bdtWa90ifslearaeOMOsrkSCnSPEnG68/EF6RPyR3TxndUUiZxQUAWX48OHMmjWLMWPGkJ6ezoEDB5g8eTLDhw/3WQNlxIgR7N27l3nz5gHQrl27cudyuVxERUXRs2fPGqtfak4IhTSvt4QSTzQFZQ3JL21sdUlVd2ipbhAogRPVFJr/lnMyXuTniJvYW9zN6opETisoxqDExsYyc+ZMQkJCGDNmDFOmTGHYsGGMGzfOZz+Px0NZWZlFVYqljuyCxbdza0wKo5peSHrzbjyU1oRbGg+kceQvVldXee4CyPsVYlpbXYnUJk2uIt9owRUp6TjQz0qxt6BoQQFo1aoVM2bMOO0+s2bNOuN5KrKPBJn938KPNwCws3QImw73xoFBbOgu2tefzR3NevJj9iN8k/UMECTriRxeCXigvgKKBJAjhA0ld9Er8g90i53GktwxVlckckpBE1BETipjJvw8GuI7wdkPseVbFzn/vUfaYXcrdhReQNuYT+mb8FcinLl8efDvGMHQcJi9DJzhGiArAZfjOZvNRwZxcYNHWV9wPUfKtICl2FMQ/KQWOYUD82Hx7eay3udMMNd8OIFBCL8WXMvPh+/lvNjpDEoaa0GhVZC9FKLTwKm/ISTwVuXdgsNh0D/xz1aXInJKCigSnPK3wA/XQmwHaH23OUvhNDKOXsKy3DvoFf8i7WJm11CRfji0RANkpdqUeFyszbuB82Knkxy+xupyRE5KAUWCj6cMFt4IIVHQ7pEKtzJsPjKEHUf7cHXKKOLDTn8PJ0u58yF/k8afSLXafGQIBaWN/tuqaFhdjkg5CigSfDa9ZI7RaHs/hMVU4kAHv+TcQ4lRn2tTbsW2P5QPrwAMBRSpVh7CWJE3klbR39AqSnc8FvtRQJHgUrANVo2H1MvBdXalD3cb0Sw5fDfNohbSsf471VBgABz6BZyR5roVItVoT1EPDha3Y2CDR3HgsbocER8KKBJclt4LoTHQ4uYqn+JASSd2HO3LpUm/J8KZd+YDalrmT1D/rDOOqxHxn4NVebfSKHJFcIzNkjpFAUWCx8EfYO8X0HIEhEb5darluaOJcObSP/HxwNQWKIYBWYvA1cbqSqSOyCzpwJ6i87i4wR9xohuoin0ooEhwMAxYOc5cWTXp1PdfqqhCTwPW5w+je9zfiQ3dGYACA+ToTijaX6XuK5GqWpV3C4nhm+no0kKWYh8KKBIc9n5htiy0uAUcgfnYbjxyJaWeelyQ8FRAzhcQmT+Z/62vG1lKzclxp7Gz8Hz6JTypVhSxDQUUsT/DgJWPQey5EN85YKctNeqxvmAoXWLfIC50W8DO65esn6BeKoTHWV2J1DFr824gITyDjq63rS5FBFBAkWCwby7kroHmw8ER2HvpbD4yhBJPfS5M/EtAz1tlWYugvsafSM3LKW3JzsLe9EuYqFYUsQUFFLG/9X81uzxizwn4qcuMCNbnD6WTaxaxoTsCfv5KKS00bxKo8SdikbX5akUR+1BAEXvL+gUOzoem1wa89eSYLUcHUeKJpnf889Vy/grLXgZGKbg0/kSskeNOY1dhT/omPIODMqvLkTpOAUXsbcNfoV5jSOxZbZcoMyLZfGQIXWNfpZ7zULVd54yyFpkLtEW3sK4GqfPW5w+jQfgm2sX82+pSpI5TQBH7KtgOuz6CJldX+6Jlm45cjpNSusf9o1qvc1oHvofYdlqgTSx1yN2WfUWd6JfwJLa9HYTUCQooYl9bpkFoNCRfVO2XKvbEknF0IL3iXyTUUVjt1yvHUwqZP1TLOBuRylqXfz0NI1dzVvSXVpcidZgCithTWRFseRVSBkBIRI1c8teCq6nnzLbmHj3Zy6D0CMSdW/PXFjnBwZJzySxuxwXxz1hditRhCihiTzv+D0qyIXVIjV2yoKwRu4t60iv+eWq8afvgfyCknrlSrojlHKwvGEqzqIU0i/zR6mKkjlJAEXva9DLEdzUXLatBGwuuJDliPY1DvqnR67L/O3C1B2dozV5X5BT2FHUnx92MPgmTrC5F6igFFLGf7OWQvRQaXVbjlz5Ycg7ZJa04N7wGpxx73JC5EOI0/kTsxMmG/KG0jfmC5PA1VhcjdZACitjP1tchPBESu1twcQcbj1xB89A5kPtrzVzy0FIoO2Iu5S9iI9sL+1FQmkzfhL9aXYrUQQooYi+lR2H72+bgWIum2+442o9iIx42Ta2ZCx78HkKioH6rmrmeSAUZhLKx4CrOqf8ecaHbrS5H6hgFFLGXXbPBnQcNB1pWgocwdpUOgowZUJJT/RfcO9fs3tH6J2JDW45e+t+VlqdYXYrUMQooYi9bXoO4TlCvkaVl7HQPBk8JbH2jei9UnG2uIJvQrXqvI1JF/1tp+XWiQjKtLkfqEAUUsY/8LZC5wNLWk2NKiIekvrDpJfBU4z1J9n0FRhkkWDHeRqRiNh25AjDoGVdD3Z4iKKCInWTMhNAYSOxldSWmxlfCkR2w59Pqu8aezyGmFUQkVt81RPxU7HGRcfQSesRNJdyRb3U5UkcooIg9GB7YNhMa9KmxlWPPqP5ZENsBNvytes7vKYV9cyDhvOo5v0gAbSi4hghnPufFTbe6FKkjFFDEHg7Oh6O7IKX677tTKY2vNseIZC0O/LmzfoaSw+rekaBwtCyJbUf7c378FEIcxVaXI3WAAorYQ8ZMc9VYVzurK/GV2N2sa0M1zGDY+zmExZktNSJBYH3BdcSE7KeT6y2rS5E6QAFFrOcugJ0fQHJ/cDisrsaXIwQaX2VOfy7YFrjzGob5mhO6gUP/DCU45Jc2YVfR+VwQ/wwOSq0uR2o5/WQUS3g8xz3Z/RGUHbVf984xKRdDWP3AjkXJ+gkKMiD5wsCdU2qVyHrgqeF7VlbEuvxhxIdvo3XouwE/t8/PBanzdGcysYTTCbNnQ1YWDKk3iyjHOSz5T0qVz9coFTp1DGCBxwuJMGf0bH0dzhkfmDVats2CiGSI0/L2cnLhYeB0wKJFkJfn//kC9W/ksLsVuwt70DViInhuAmfgFhg8/ueCv1q3hosv9v88Yh0FFLFMVhbkH9xH47RvWZJzN9lHq34ulytwdZ1U6uWw+2OzFaWrn+NRyophx3vQ8GJ178gZ5eVB9mH/zxPIfyNr82/gsnoPmd2ULYYH7sSYPxf27fP/PA0a+H8OsZZ+Ooqlzqn/HgYh7CzsY3UppxcabYaUzdOgyM/VNPd+Ae4cSLZpl5bIGWS7zyKz7DxY+5fqXchQ6jQFFLFUJ9cs9hR1w23EWF3KmTW+EjBgw7P+nSdjJsScBdHNAlKWiBW2uG+AvA2w8/+sLkVqKXXxiGXinOtpFLmCBYcetbqUiglzmeuibHwRzrobYlpW/hz5W8zVY1unB74+kRqU6znbXMNn9QRodj04w6wuqUqiQjJpGrmIBuEbAYNSox67Cnuzv7gLHv2KtJTefbHMWaHvUOyJYW9REN0or+lQ2D8PVj4Kfd+r/PHrJ0F4nDn+RCTYtfgtLH/AbBVsfbvV1VSYEzdnx3xMr7gXaRa1EIASTzQeI4RQZxGhjhKKymL5Oed+fjo8lmJPrMUV100KKGINw+CssHfYVXg+HoLoL6+QSGhxM2x6ETLvh6TeFT/2yC7IeMs83hlefTWK1JSYNPOmmmufgJY3m/8+bK5V1NcMSb6HxPDNHCg+l0XZD3KwpANHy5IAB07cJIRvplm9n+gbP4mecVP57MArrC+43urS6xyNQRFrZC2ivnMH24/2t7qSyku5yLzB3y/p5oycitrwLITWg9TLqq82kZrW/CYo3AcbX7K6ktOKdB7muobDuaXJIEqNSOYcfJ5vs55ie+FFHC1LBsxFIj2EkVXSnuW5t/HZgVc4WNye36T+hoENxuFAA4JrkgKKWGP7vyj0JHGwpL3VlVSewwlt7jUHCK4eX7FjctfDlumQegWE1Kve+kRqUlQTaDQY1j4JRQetruakmkT+xF3NO9Mm5gsWZY/l26wnOexudcbjCj2JLDz8B5bnjuL8+Ge5KPJW88amUiMUUKTmedyw4//YV9aXoP0IxqRBi1vMe/Ts/+70+5aVwMKbIDIFmlxbM/WJ1KTmwwED1jxudSXlnB32KqOa9qPEE82cgy+wvbA/x1pLKsbBrwXXsjD7YVqHvgdL7zVvVSHVLkh/O0hQ2/c1lBxiX2l/qyvxT5OrIa4j/Hg9ZC8/9X5rJkDuOmj7oLkqrUhtE+aCZr+Bza9AzhqrqzEZZbDsAS6MvJOtRy7l26yn/tuVUzW7ivqwtuR3sPkfZmuRVDsFFKl52/8F0c3JN1pYXYl/HE5o9whENIBvL4Ksn32/7ykzp2Cu/6vZT1//zE3KIkEr9XKzu2fxnZZ3g4Q6Cunlvg42vcy6krtYmnsXRgDmhOwpu9T8t7zmz7D/2wBUKqejgCI1y11gLhmf1I/KNbPaVFgMnPsXqNcE5vWFH34Duz4yx5t8d4n5l1bz35rTk0VqM2eYuT7QoZ9hyyuWlVHPeYgRTS6mofEVtH+MXaVDAnuBZtdDfGez27Zwf2DPLT4UUKRm7f7EvHNxcj+rKwmc0Cg49wlodQdkLYIfhsIvd0PBFnN78xt0zx2pG2I7QMNLYcUjcHRvjV/eFbqL0U37khS+nnUhT0Fi98BfxBFidtcaZfDTCI1HqUZaB0Vq1va3wdXeHDBam4REQOoQaHQZFGdBeHzQrqwp4peWIyF7qfnLe8BXNRbOG4Rv4JbGlxLicDMvaxKJjRtX38XC46DNGPNeRNvfMdeAkYDTn3VSc4oyzVVYa1PryYkcTohMVjiRuissBtreDwe+gV+fq5FLNo1cxG1Nz8dDKPMyJ5FfWo3h5JiEbmZX9bIHoCir+q9XBymgSM3Z+b7536S+1tYhItUrvos5pX7lY3BoSbVeqm30J9zaZCB5pU34JvNpCj2J1Xo9H61uA08xrPh9zV2zDlFAkZqz7W2I72pOSRSR2q3FzeZ6QfOvMm/zEHAGveJeYHjqtewr7sL3WY/X/F3Rw+Ohxa2wbWa1B7G6KGgCytatWxk1ahSdO3emT58+TJ48mZKSktMec/DgQSZPnszVV19Nly5d6NevHw899BB79uypoarFqyDDHN2ffKHVlYhITXCGQYfHAAP+MwTceQE7dYijmCuS7+Ky5AfZUHAtP2b/AQ8W3d+q0SUQ3RyWj9WA2QALioCSm5vLiBEjcLvdTJ06lQcffJD333+fSZMmnfa4devWMW/ePAYPHsw//vEPxo0bx6ZNm7j++uvJzs6uoeoFgG3vmEu8J/a0uhIRqSnh8dDhT1CwDb4fAiU5fp/SFbqL0U0uoHPsDH4+fA8r80Zi6a8yR4g5MDjzR3MJBQmYoJjF895773HkyBFefvll4uLiACgrK+OJJ54gPT2dlJSTzwg577zzmDNnDqGh/3uZXbt2pX///nz88ceMHj26JsoXw4DtsyCxl1ZSFalropvBuX+GtRNhXj8Y8DXUa1iFExl0rP8OQ5LvodSI4JvMZ8h2nxXwcqsk4Tyz+3rFH6DxleAMil+tthcULSgLFiygd+/e3nACMHjwYDweDwsXLjzlcS6XyyecADRs2JCEhAQOHrTnTa1qpexlkL8ZkvtbXYmIWMF1NnR6Bor2wpwusOfLSh2eGLaRG1OvYmijW9hX3IW5B5+3Tzg5puWt5tpH22ZZXUmtERQBJSMjg7S0NJ9tLpeLpKQkMjIyKnWubdu2cejQIVq10rLjNWb72xCeAPEdra5ERKwS3Qw6/w3qNYb5l8PCm894356GESu4MuUOxrToQOPIJSw4NI6fDo+lxKhfQ0VXQkwaNDjfXBvF47a6mlohKNqh8vLycLnKz/yIjY0lNze3wucxDIMnn3yS5ORkLr/88kCWKKfiKYXt75pTix0hVlcjIlaKSIRzJpjrIe18D3a8Y/5ST74AYs8FRwhtw47QOWklLaLmkxKxhqNliazMu5VNBZdbNxC2oprfCMvug4yZ0Pp2q6sJekERUAJl6tSp/Pzzz7z22mtERUVZXU7dsO9rKD4IKRdZXYmI2IHDAY0uhZQBkLUQMhfC1tfNFZiB/pGQG9KUbHdr5h/6I3uLumEQJH/cRDeHpD5mK0rLWyHE5oHK5oIioLhcLvLz88ttz83NJTY2tkLneP/99/n73//OU089Re/evQNdopzKtlkQ3QKi0864q4jUIc5Qc9mBY0sPlB4F4Ktvwjh0OIhXYm42HJbdYy6B32qU1dUEtaAYg5KWllZurEl+fj6ZmZnlxqaczLx583j88ce57777GDZsWHWVKScqyTWn3SVfaP7VJCJyKqFREBqFQRCHEzDH2iT2gvWTwFNmdTVBLSgCSr9+/Vi0aBF5ef9b6Gfu3Lk4nU769Olz2mMXL17M2LFjuf766xkzZkx1lyrH2/WhuQy0Zu+ISF3SdBjkb4LdH1ldSVALioAyfPhwoqOjGTNmDD/++COzZ89m8uTJDB8+3GcNlBEjRnDJJZd4n2/dupUxY8bQokULrr76alauXOn92rlzpxUvpW7JeAviO5sD40RE6gpXG4jrBOue1uqyfgiKMSixsbHMnDmTiRMnMmbMGKKjoxk2bBgPPvigz34ej4eysv81qa1atYr8/Hzy8/O58cYbffa99tprz7gSrfihIAMyF0DbB8+8r4hIbdP0OlgzAfZ/Yy6HL5UWFAEFoFWrVsyYMeO0+8ya5btAztChQxk6dGg1ViWnlDETQqLMKYQiInVNXCeIaQUb/qaAUkVB0cUjQcbwQMYMc+0TLW0vInWRwwFNroH9X8Ph1VZXE5QUUCTwDnwPR3dCysVWVyIiYp0GfSAiCX59zupKgpICigTe1jchqol5/w0RkbrKGQqNr4Dt/4Kje6yuJugooEhgleTC7n9D8gCtfSIi0nAQOMNg08tWVxJ0FFAksHb8CzwlWtpeRATMBegaXgKbp0HpEaurCSoKKBJYm6dDQjetfSIickzjK8CdB9vesrqSoKKAIoGTvQxyVkLDS62uRETEPiJToEEv+PV5c5ajVIgCigTOltcgogEkdLW6EhERe2l8NeRvhr1fWl1J0FBAkcAoPWLevTPlYnAEya3RRURqiutsqN/WbEWRClFAkcDY8R6UFkDDgVZXIiJiPw6HORblwHdauK2CFFDEf4YBG182B8dGppx5fxGRuujYwm0bX7C6kqCggCL+O7TYHBybOsTqSkRE7MsZav6c3P4OFB6wuhrbU0AR/236B0Q2hPguVlciImJvDQcBTtj8T6srsT0FFPFPURbs/D9odBk49HESETmtsBhoOAA2/x1KC62uxtb0G0X8s/VV878aHCsiUjGNr4LiQ7D9basrsTUFFKm6shLYOBWS+0OYy+pqRESCQ71USOxp3uVYC7edkgKKVN2uD6FoHzS+0upKRESCS5NrIO9X2DvX6kpsSwFFqsYwzPQf3wWim1tdjYhIcHG1g/ptYMOzVldiWwooUjVZi8x776j1RESk8hwOaHItHPwPHFpqdTW2pIAiVbN+MkQ1gXjdd0dEpEoa9DLHo6yfbHUltqSAIpWXsw72fApNhmpqsYhIVTlCzJsI7poN+VusrsZ29NtFKm/9ZHO55uQLra5ERCS4pQyAsFjYMMXqSmxHAUUq58gO2PEvcx6/M8zqakREgltIBDS+HDLehMJ9VldjKwooUjnrn4XQKGh0qdWViIjUDqmXm3/wbfib1ZXYigKKVNyRXebKsY2vgpB6VlcjIlI7hEabIWXzNCjKtLoa21BAkYpb/wyERELqFVZXIiJSuzS+EjBg4wtWV2IbCihSMUd2wJbXzHn7oVFWVyMiUruEucybrm58ybxPjyigSAWtffK/zZBDrK5ERKR2ajIUjDKti/JfCihyZjnrYOsb0PQ6jT0REaku4bFmV8+mqZrRgwKKVMTKP0BkilpPRESqW5NrzAXc1j1tdSWWU0CR0zvwPez9ElreonVPRESqW2iMGVI2vwIFGVZXYykFFDk1TxksGwuus6FBH6urERGpGxpfBeEuWDHO6kospYAip7ZlGuSsgrTbzDtviohI9QuJhOY3w64PIHOR1dVYRgFFTq7wAKx6DBpeAq62VlcjIlK3pFwEMa1h2QNgeKyuxhIKKHJyK/5g/rflrdbWISJSFzmckDYaspfAtresrsYSCihS3t65sP0taHGruXiQiIjUvLhzzLvGL/99nVy8TQFFfJXkwOLbIL6L2b0jIiLWSRsNnuL/tWrXIQoo4mvZg2ZIOeseDYwVEbFaeDy0uAUy3oAD862upkYpoMj/7PwAts0wE3tkktXViIgIQKNBENsBfh4B7nyrq6kxCihiyt8CP4+GpAvUtSMiYicOJ7S5H4oOmrN66ggFFIGyIvjxN+aA2LPGqGtHRMRu6jU016TKeAN2fWx1NTVCAaWuMwyz5SR3HbR7GEKjrK5IREROpuEl0KC32dWTv8XqaqqdAkpdt/YvsONdaPsgxLSyuhoRETkVhwPa3Aeh9WHBtVB6xOqKqpUCSl229Q1Y8zi0uBmSdK8dERHbC42G9uPMFpSfbjXvmVZLKaDUVdv/BYtvh0aXQdPrra5GREQqKro5nD3WHIuy/AGzq74WUkCpi7a/aybvlAHQ+i4NihURCTYNekHrdNj0Mqx7yupqqkWo1QVIDfv1BVj+oBlO2txjTl8TEZHgkzoY3Lmw+k/gKYFzn6hVf3AqoNQVHrd5P4dNL0GTodByRK36IIuI1EnNh4MzDNZOBHcedJkCzhCrqwoIBZS64Oge+PF6OPSL2SSYernVFYmISKA0vQ5CImHjVMj7Ffq8ay6RH+TUvl+bGQZkzIQvOkD+Zuj0jMKJiEhtlHo5nPtnyFwEc7tB5k9WV+Q3BZTaKmcNfHcp/DzSvDNx1xfAdbbVVYmISHWJ7wJd/gbOcJjXF1aOC+q1UoImoGzdupVRo0bRuXNn+vTpw+TJkykpKTnjcYZhMH36dPr370/Hjh254YYbWLlyZfUXbJW8jfDTKPiyM+RtgA5/MqejhbmsrkxERKpbvUZma3mLm+HX5+HT1uaaV55SqyurtKAIKLm5uYwYMQK3283UqVN58MEHef/995k0adIZj3311Vd56aWXGDlyJK+88gpJSUmMHj2aXbt21UDlNcRTCns+h/lXweftYM9n0Op2OG8qJHa3ujoREalJjhBoNgy6/R3qt4HFt8GnreDXF6Ekx+rqKiwoBsm+9957HDlyhJdffpm4uDgAysrKeOKJJ0hPTyclJeWkxxUXF/PKK68wevRoRo4cCcB5553HZZddxuuvv87jjz9eMy+gOpQegQPzYc8n5mI9xQchJs2cOpzc3xzVLSIidVdkCrT7PTQdCrs/hhUPwcpHoMnV5sDaRpdCeJzVVZ5SUASUBQsW0Lt3b284ARg8eDB//vOfWbhwIUOHDj3pccuXL6egoIDBgwd7t4WHh3PJJZcwb9686i47cEqPQv4mc1xJ9nLI+gmyl4FRCvVSzZtHpVxkBhQREZHjxaSZXf0tR0LmfDg4H3a+D45QSDgPkvpCYg+IOxfqnwVOe0QDe1RxBhkZGVx33XU+21wuF0lJSWRkZJz2OIC0NN9f3K1atWLmzJkUFRURGRlZqVrcbjeGYbBmzZpKHXdGZYXmWiWGB4yy/36Vmt03xrG+Qxc4B0L8YEgMMwdCOULBART99yuINDgHEjyBOVdICKzJCtw5nU7zfHYXqNcb6PfP7uerjnPWtfNV178Ru75eCJ6fC6eWDJFnQ7N08x4+nmLz906JG/aWwt5NwGYzoDhDzd8vznAIiw1YBSUlJTgquAZXUASUvLw8XK7ygzxjY2PJzc097XHh4eFERET4bHe5XBiGQW5ubqUDSkXf2MoxoHBfBXf1gFFsfrCCXAQEbhSUARQF+JxBEPgC9noD/f7Z/XzVcc66dj6oln8jtn69EBQ/F/xjmKHF4/7fpjAX5l/C/nM4HLUroNhJly5dqunMHavpvCIiIsEnKGbxuFwu8vPzy23Pzc0lNvbUTU8ul4uSkhKKi31bG/Ly8nA4HKc9VkRERKwTFAElLS2t3FiT/Px8MjMzy40vOfE4gG3btvlsz8jIIDU1tdLdOyIiIlIzgiKg9OvXj0WLFpGXl+fdNnfuXJxOJ3369DnlcV27diUmJoY5c+Z4t7ndbr7++mv69etXrTWLiIhI1QXFGJThw4cza9YsxowZQ3p6OgcOHGDy5MkMHz7cZw2UESNGsHfvXu8U4oiICNLT05k6dSoJCQm0adOGd999l5ycHG677TarXo6IiIicQVAElNjYWGbOnMnEiRMZM2YM0dHRDBs2jAcffNBnP4/HQ1lZmc+2O+64A8MweOONN8jOzqZdu3a8/vrrNG3atCZfgoiIiFSCwzAMw+oiRERERI4XFGNQREREpG5RQBERERHbUUARERER21FAEREREdtRQBERERHbUUARERER21FAqSMWLlzIQw89xMCBA2nbti1/+ctfKnxsfn4+jz32GD169KBLly7cd999HDx4sBqrtZfvvvuOq666inPPPZdBgwYxe/bsMx6ze/du2rZtW+7rN7/5TQ1UXLO2bt3KqFGj6Ny5M3369GHy5MmUlJSc8TjDMJg+fTr9+/enY8eO3HDDDaxcubL6C7aJqr5vAwYMOOln68R7jtVGO3bsYMKECVx99dW0b9+eK664okLH1fXPWlXfN6s/a0GxUJv474cffuDXX3+le/fu5ObmVurYBx54gC1btvD4448TERHBCy+8wB133MHs2bMJDa3dH6GlS5dyzz33MGzYMB577DF+/vln/vjHPxIdHc1ll112xuPHjh1Lz549vc+jo6Ors9wal5uby4gRI2jRogVTp07lwIEDTJo0iaKiIiZMmHDaY1999VVeeuklfv/739O2bVveeecdRo8ezSeffFLrF1L0530DGDRoEKNHj/bZFh4eXl3l2sbmzZuZP38+nTp1wuPxUNFlvOryZw2q/r6BxZ81Q+qEsrIy7+OLLrrIeOKJJyp03PLly402bdoYP/zwg3fb1q1bjbZt2xpffPFFwOu0m9GjRxs33HCDz7axY8cagwcPPu1xu3btMtq0aWPMmTOnOsuz3LRp04zOnTsbhw8f9m577733jHbt2hn79+8/5XFFRUVG165djSlTpni3FRcXGxdddJHx5z//uRortoeqvm+GUbl/v7XN8T/HHnnkEePyyy8/4zF1/bNmGFV73wzD+s+aunjqCKezav+rFyxYgMvl8rkpY1paGu3atWPBggWBKs+WSkpKWLx4cbmWkiFDhrB161Z2795tUWX2sWDBAnr37k1cXJx32+DBg/F4PCxcuPCUxy1fvpyCggIGDx7s3RYeHs4ll1xS6z9XUPX3ra6rys+xuv5Zg6r//LdacFYtNSYjI4OWLVvicDh8tqelpZGRkWFRVTVj586duN1u0tLSfLa3atUKoEKv//HHH6ddu3b07t2b8ePHk5OTUx2lWiYjI6Pc++NyuUhKSjrt+3Pseyd7b/fu3UtRUVHgi7WRqr5vx3z22Wecc845dOnShTvuuIONGzdWV6lBr65/1vxl5Wetdg8gEL/l5eVRv379cttjY2NZu3atBRXVnGNjdVwul8/2Y89PN5YnPDycG2+8kb59++JyuVi1ahXTpk1j7dq1fPDBB4SFhVVf4TUoLy+v3PsD5ufjdO9PXl4e4eHhRERE+Gx3uVwYhkFubi6RkZEBr9cuqvq+gTlwsWPHjqSmprJr1y6mTZvGTTfdxMcff1wnxlNUVl3/rPnD6s+aAkqQys/Pr9BMmqZNm9aJwXMVVZn3zR/Jyck8/vjj3uc9evTgrLPOIj09nXnz5jFkyBC/zi911/jx472Pu3XrRp8+fRg8eDCvv/66z2dOxF9Wf9YUUILU3LlzfT48p/Lll196uySqwuVysX///nLbc3NziY2NrfJ5rVKZ9+3Y68vPz/f5Xl5eHkClX/+FF15IVFQU69atqzUBxeVylXt/4MyfD5fLRUlJCcXFxT5/2ebl5eFwOILys1UZVX3fTiY5OZnzzjuPdevWBaq8WqWuf9YCqaY/awooQer666/n+uuvr/brpKWl8dNPP2EYhs84lG3bttGmTZtqv36gVeZ9KykpISwsjIyMDC644ALv9lP1addFJxuLlJ+fT2Zm5mnfn2Pf27ZtG2effbZ3e0ZGBqmpqbW+yb2q75tUXl3/rAUzDZKV0+rXrx+5ubn89NNP3m3btm1j/fr19OvXz8LKql94eDg9e/bkq6++8tl+rFWqSZMmlTrf999/z9GjRzn33HMDWaal+vXrx6JFi7ytSmC2UjmdTp+ZXyfq2rUrMTExzJkzx7vN7Xbz9ddf1/rPFVT9fTuZAwcOsGzZslr1uQqkuv5ZC6Sa/qypBaWO2LNnD2vWrAGgsLCQnTt3MnfuXACfabTt27fnmmuu4emnnwagS5cu9O3bl8cee4xHHnmEiIgInn/+edq2bcull15a8y+kht19993ceuutPP744wwePJjFixfz+eef8/zzz/vsd+L7NmnSJBwOB507d8blcrF69WpeeeUVzjnnHAYOHGjFS6kWw4cPZ9asWYwZM4b09HQOHDjA5MmTGT58OCkpKd79RowYwd69e5k3bx4AERERpKenM3XqVBISEmjTpg3vvvsuOTk53HbbbVa9nBpT1fft888/5/vvv+fCCy8kOTmZXbt2MX36dEJCQhg1apRVL6fGFBYWMn/+fMD8mVZQUOD9OdajRw8SEhL0WTuJqrxvdvisKaDUEYsXL+bRRx/1Pv/hhx/44YcfAHymjZWVleHxeHyOfeGFF3jmmWeYMGECpaWl9O3bl/Hjx9f6VWTBHBg2depUXnjhBT788ENSU1N58sknfdZUgPLvW6tWrXj33Xd5//33KSoqIiUlhWHDhnHffffVqvctNjaWmTNnMnHiRMaMGUN0dDTDhg3jwQcf9NnP4/FQVlbms+2OO+7AMAzeeOMNsrOzadeuHa+//nqdmIlS1fetSZMmHDx4kKeffpr8/Hzq169Pr169uO++++rE+3bo0CHuv/9+n23Hnr/11lv07NlTn7WTqMr7ZofPmsMwKrHmrYiIiEgN0BgUERERsR0FFBEREbEdBRQRERGxHQUUERERsR0FFBEREbEdBRQRERGxHQUUERERsR0FFBEREbEdBRQRkVrq3//+N23btvX5EgkWtWfNbZFa4pZbbuGXX3455ffDwsJwuVy0bNmSXr16MXToUBo3blyDFYqVpk6d6vN84MCBtGvXzqJqRKqPAopIkHG73Rw6dIhDhw6xdOlSXn31VR5++GFuueUWq0uTGvDyyy/7PG/cuLECitRK6uIRCXLFxcU8+eSTfPbZZ1aXIiISMGpBEQkC3377LWDe3XbPnj289tpr/Pjjjz77PP/881x55ZVWlCciEnAKKCJBoEmTJt7HzZo147zzzmPIkCHs2rXLu33Pnj3s2LGD5s2be7cVFhby0Ucf8Z///IcNGzaQk5NDSEgICQkJnHPOOVx22WUMGjSIkJCQctf897//zaOPPuqzbePGjWzdupVXX32VRYsWkZ2dTUJCAn379uV3v/udT53+Ki4u5s033+Tzzz9n586d1KtXjw4dOnDzzTczYMCAcmN1rr32WiZNmuR9vnv3bi6++GKfc7711lukpaXxyiuvMH/+fPbv309JSQkbN2702S83N5cPPviAH3/8kc2bN5Obm0tYWBhJSUl06tSJq666igsuuKBczY8++ij//ve/vc+HDh3KM888431eVFREt27dcLvdgPn/9Vj4POamm25i2bJl3ucPPPAAV155ZbnXcvw1j///1LhxY7777ruT7nvMnj17mD59OgsWLCAzM5PY2Fh69uzJmDFjaNWq1WmPFakpCigiQSg8PJz27dv7BBSA7Oxsb0BZunQpY8eO5cCBA+WO37NnD3v27OGrr76iffv2vPDCCz7B5lTmzp3Lww8/TElJiXfbgQMHmD17NnPmzGH69Ol0797dz1dnvo5Ro0bx66+/ercVFxezcOFCFi5cyKhRo6p03o0bN3LfffeRk5Nzyn2+/vpr/vjHP5KXl+ez3e12s2PHDnbs2MGnn35K7969mTJlComJid59evbs6RNQli9f7nOOVatWecMJmCFq//79NGzY0PsaV69e7XNMr169Kv06T+f7779n7NixHD161LstKyuLL774gvnz5/POO+9w9tlnB/SaIlWhMSgiQcgwDDIyMsptd7lcAKxevZrbbrvtpOHkROvXr2fEiBFkZmaecd/f//73PuHkeEePHuWee+7h4MGDZzzP6RiGwUMPPeQTTk705ptvsmLFikqf+69//etpw8m3337L/fffXy6cnMxPP/3E7bff7vOLvnfv3j77bN++naysLO/zpUuXljvP8dtWrlzpE2Cio6M599xzz1hLZdx7770+NR+voKCAv/zlLwG9nkhVKaCIBJGysjJ27tzJ+PHj2bx5s8/3EhMTadmyJYZhMH78eIqKirzfczqd3HXXXXzwwQe88847XHXVVT7H7tu3jylTppzx+qWlpdx+++18+OGHvPXWWwwYMMDn+zk5OfzjH//w4xXC/PnzWbRokc+2tLQ0pk+fzpw5c5g0aRJxcXE+v8grqrS0lBYtWvD8888zZ84c3nvvPe69917ADFgTJkzA4/F49w8PD+cPf/gDH330EW+++SZ9+/b1Od/69et5/fXXvc9TUlJo0aKFzz7HB5CTBZQlS5ac9DFAt27dCA0NpWHDhnz77bfluoMA/vCHP3i/9+233/Kvf/3rtO+B2+1mxIgRfPLJJ8yYMYOzzjrL5/vLli1j3759pz2HSE1QF49IEKjIAlt33nknTqeTpUuXlhtTkZ6ezgMPPOB93q1bNw4fPswPP/zg3fbZZ58xfvx4YmJiTnmNm2++mYcfftj7vEePHlxzzTU+rR2fffYZEyZMwOms2t8/n3zyic9zp9PJP//5T+8v/rS0NCIiInjwwQcrfe6oqCjefvttkpKSvNu6dOkCmF07x7d2AEyYMIHrr7/e+7xnz55cddVVbNmyxbvtvffe45577sHhcABml8z27du931+6dCmXXXYZpaWlrFy5EoCEhARycnLweDw+401ODDDHundCQ0NPOb4nPj6+UmN/Lr/8ch577DHv82eeeYZhw4b57LNx40YaNWpU4XOKVAe1oIgEOYfDwahRoxgxYgTASRd5u+GGG864rbS09IzdJif+InM4HAwdOtRnW0FBAVu3bq1Q7SezatUqn+c9evQo1yoxaNAgb3dWZfzmN7/xCSfHO7H1IiIigmuuucZnW0hIiE9gAXP8xrZt27zPTxwzciyArF+/3tu1cv7553tD55YtWzh8+DBut7vcaw/0+BOA3/72tz7P09LSyu2Tm5sb8OuKVJZaUESCVMOGDenZsyc33XQTnTt39m4/cQxIWFiYdxDm8Zo2bVpu25nGj5zsL/WTbcvKyirXdVBRJ7ZiNGvWrNw+ISEhNG7cuEJjRY53ugXNTnztjRo1IiwsrNx+J3u9Bw8e9P6i79mzJw6HA8MwAPj1118pKCjwaR0577zziI+PZ8OGDRiGwbJly2jQoIHP2JC4uLhqWYDtxEASGRlZbp+ysrKAX1ekshRQRILA8WMPwsLCqF+/PlFRURZWVHOOdZ0EQkpKSsDOdSoJCQm0adPG283m8XhYvny5T0Dp1q0bCQkJzJo1CzC7do6fDQRmy1EgX/sx8fHxPs9PNsVcxA4UUESCQGXGGCQnJ/s8d7vd7N+/v9yYghOnKAOn7P44Zvfu3eWmoO7evbvcfg0aNKhouSc9ds+ePd7nxz8+pqysjL1791b63KcbF3Pi+7Zv3z5KSkoIDw/32X6y13vi+9arVy+fcUBLly71dvXExcVx1llnkZCQ4P3+kiVLyr1n1dG9IxJMNAZFpJbp0aNHuW3vvffeGbeFhobStWvX0577ww8/9HluGIbPuh8AMTExJx3XUFGdOnXyeb548eJys0q++uqrgI+TOHH9luLi4nIDdsvKyvjggw98tiUmJpZ7vSeGi48++sg7vblLly44HA4aNGjgHVuzYcOGUw6QPdGJ3U7Hz9YSqU3UgiJSy5x33nm0adOGTZs2ebdNnz4dMO98W1xczP/93/+VWyr/yiuvPO0MHoC3336byMhIBg0aRGFhIW+++Wa59UquuOIKv7oNrrnmGr788kvvc7fbzciRI3n44Ydp2bIla9as8VmdNVAuvfRSnn32WZ8xMBMnTiQvL4/zzz+fnJwcXnvtNZ8ZPAA33nhjua6YHj16EBIS4h3Lcfz4lm7duvk83r59O2VlZRQUFHi3JyUlnXJF1/j4eJ/zffrpp5xzzjneFhmXy1WlAcQidqOAIlLLOBwOnnrqKW655RbvX9cej4dp06Yxbdq0kx7TqFEjHnrooTOeOzIykldffZVXX331pN93uVz87ne/q3rxQL9+/Tj//PN91kLZvn07Y8aMKVdLIFsPoqKieOKJJ7j33nu9a6EUFxczefLkUx7Trl07brvttnLbY2Ji6NChQ7lVYcE3oHTv3r1cqxSYA21PpUuXLnz11Vfe5ytWrPCZWXTPPfd413YRCWbq4hGphTp27Mhrr71WblzFybRr146ZM2eecfwJwNSpU085ODcqKoqpU6f6PRDV4XAwZcqU0679MmbMGDp06OCz7cSxIlUxcOBAXnjhBerXr3/GfXv16sXrr79+yvfjZF00kZGRPnWfd955FT72mNtvv/2ks4tEahsFFJFaqnv37nz99df8+c9/pl+/fiQlJREWFkZkZCSpqakMGjSI559/ntmzZ1foPjwAF1xwAR9//DFDhw6lYcOGhIWFkZyczNChQ/n0008DNrAzISGB999/nwceeIDWrVsTHh5OXFwcffv25bXXXuO+++5j586d5Y4JhEGDBvHNN9/w+9//np49e5KYmEhYWBhRUVE0a9aMK6+8kunTpzNz5sxyM2+Od7L3olOnTj7homnTpiedAn6697Fjx468/fbbDBw4kAYNGmgWjtRaDuPYZH0RkeOc6m7GdrB06dJyC45Nnz6dCy+80KKKRCTQ1IIiIrYzf/58Hn74YebPn+8zeLSkpIRvvvmm3HiZxo0bl7tRn4gENw2SFRHbcbvdfPrpp3z66ac4HA5iY2MJDQ0lJyeH0tJSn31DQ0N54oknAjIGRUTsQwFFRKrFwYMHyc/Pr/D+YWFhJ13W3jAM7xoiJ0pKSuKpp57iggsuqGqZImJTCigiUi2ee+45Pvroowrv37hxY7777jvAnN3y+OOP88svv7Bp0yays7PJy8sjIiKChIQE2rVrx4UXXsiQIUPqzJL/InWNBsmKSLUYN25clQOKiIgCioiIiNiOZvGIiIiI7SigiIiIiO0ooIiIiIjtKKCIiIiI7SigiIiIiO0ooIiIiIjtKKCIiIiI7SigiIiIiO38P7vBU24WUYFi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1289751" y="1078312"/>
            <a:ext cx="5120222" cy="924636"/>
          </a:xfrm>
        </p:spPr>
        <p:txBody>
          <a:bodyPr>
            <a:normAutofit/>
          </a:bodyPr>
          <a:lstStyle/>
          <a:p>
            <a:pPr algn="l"/>
            <a:r>
              <a:rPr lang="es-ES" sz="2800" b="1" dirty="0" smtClean="0"/>
              <a:t>PCA Lineal Estandarización estándar</a:t>
            </a:r>
            <a:endParaRPr lang="es-ES" sz="2800" b="1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/>
          <a:srcRect l="482" r="22167"/>
          <a:stretch/>
        </p:blipFill>
        <p:spPr>
          <a:xfrm>
            <a:off x="2410920" y="2340115"/>
            <a:ext cx="4465464" cy="377310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/>
          <a:srcRect l="81106" t="1257"/>
          <a:stretch/>
        </p:blipFill>
        <p:spPr>
          <a:xfrm>
            <a:off x="7171950" y="1666610"/>
            <a:ext cx="1377381" cy="47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5" name="AutoShape 2" descr="data:image/png;base64,iVBORw0KGgoAAAANSUhEUgAAAigAAAIcCAYAAADc5lU+AAAAOXRFWHRTb2Z0d2FyZQBNYXRwbG90bGliIHZlcnNpb24zLjcuMSwgaHR0cHM6Ly9tYXRwbG90bGliLm9yZy/bCgiHAAAACXBIWXMAAA9hAAAPYQGoP6dpAABnU0lEQVR4nO3dd3hUddrG8e9MKkmYNJJA6AFBQGlSBRERRbAjruiqFEt0seK6osuyulhYXGy4u4gNRFdflbULimVBQZHepYVeE0IapEwy5/3jLLMMoSSZSc6Z5P5cVy5nTk55ZhySO792HIZhGIiIiIjYiNPqAkREREROpIAiIiIitqOAIiIiIrajgCIiIiK2o4AiIiIitqOAIiIiIrajgCIiIiK2E2p1AcFmxYoVGIZBWFiY1aWIiIgEFbfbjcPhoEuXLmfcVwGlkgzDQGvbiYiIVF5lfn8qoFTSsZaTc8891+JKREREgsuaNWsqvK/GoIiIiIjtKKCIiIiI7SigiIiIiO0ooIiIiIjtKKCIiIiI7SigiIiIiO0ooIiIiIjtKKCIiIiI7SigiIiIiO0ERUDZsWMHEyZM4Oqrr6Z9+/ZcccUVlT7HjBkzaNu2Lenp6dVQoYiIiARSUCx1v3nzZubPn0+nTp3weDyVvhdOZmYmf//730lMTKymCkVERCSQgqIFZcCAAcyfP5+XXnqJDh06VPr4Z599lgEDBtCqVatqqE5EREQCLSgCitNZ9TKXLl3KN998w0MPPRTAikRERKQ6BUVAqaqysjImTpzIXXfdRXJystXliIiISAXV6oDyr3/9i8LCQkaOHGl1KSIiIlIJQTFItioOHTrESy+9xF//+lfCw8OtLkdEREQqodYGlBdffJG2bdvSrVs38vLyACgtLaW0tJS8vDyioqIIDa21L19ERCSo1drf0Nu2bWPJkiV079693Pe6d+/Oq6++Sr9+/SyoTERERM6k1gaUxx57zNtycszTTz9NZGQkY8eOpW3bthZVJiIiImcSFAGlsLCQ+fPnA7Bnzx4KCgqYO3cuAD169CAhIYERI0awd+9e5s2bB0C7du3KncflchEVFUXPnj1rrngRERGptKAIKIcOHeL+++/32Xbs+VtvvUXPnj3xeDyUlZVZUZ6InITHA34sYVTt5xMRe3MYlV03vo5bs2YNAOeee67FlYjY3+zZkJXl/3kaNIDrrvP/PCJircr8Dg2KFhQRCU5ZWbBvn9VViEgwUoOp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hOqNUFVMSOHTt4/fXXWbVqFZs3byYtLY3PP//8tMccPHiQGTNmsHDhQnbu3En9+vXp3r07Y8eOpXHjxjVUuYiIiFRFUASUzZs3M3/+fDp16oTH48EwjDMes27dOubNm8d1111Hp06dOHz4MP/85z+5/vrr+fzzz0lISKiBykVERKQqgiKgDBgwgIEDBwIwbtw41q5de8ZjzjvvPObMmUNo6P9eYteuXenfvz8ff/wxo0ePrrZ6RURExD9BEVCczsoPlXG5XOW2NWzYkISEBA4ePBiIskRERKSa1KlBstu2bePQoUO0atXK6lJERETkNOpMQDEMgyeffJLk5GQuv/xyq8sRERGR0wiKLp5AmDp1Kj///DOvvfYaUVFRVpcjIiIip1EnAsr777/P3//+d5566il69+5tdTkiIiJyBrW+i2fevHk8/vjj3HfffQwbNszqckRERKQCanVAWbx4MWPHjuX6669nzJgxVpcjIiIiFRQUXTyFhYXMnz8fgD179lBQUMDcuXMB6NGjBwkJCYwYMYK9e/cyb948ALZu3cqYMWNo0aIFV199NStXrvSeLyEhgWbNmtX46xAREZGKCYqAcujQIe6//36fbceev/XWW/Ts2ROPx0NZWZn3+6tWrSI/P5/8/HxuvPFGn2OvvfZaJk2aVP2Fi4iISJUERUBp0qQJGzduPO0+s2bN8nk+dOhQhg4dWp1liYiISDWp1WNQREREJDgpoIiIiIjtKKCIiIiI7SigiIiIiO0ooIiIiIjtKKCIiIiI7SigiIiIiO0ooIiIiIjtKKCIiIiI7SigiIiIiO0ooIiIiIjtKKCIiIiI7SigiIiIiO0ooIiIiIjtKKCIiIiI7SigiIiIiO0ooIiIiIjtKKCIiIiI7SigiIiIiO0ooIiIiIjtKKCIiIiI7SigiIiIiO0ooIgEKY/H3ucTEfFHqNUFiEjVOJ0wezZkZfl/rgYN4Lrr/D+PiEigKKCIBLGsLNi3z+oqREQCT108IiIiYjsKKCIiImI7CigiIiJiOwooIiIiYjsKKCIiImI7CigiIiJiOwooIiIiYjsKKCIiImI7CigiIiJiOwooIiIiYjsKKCIiImI7CigiIiJiOwooIiIiYjsKKCIiImI7CigiIiJiOwooIiIiYjsKKCIiImI7CigiIiJiOwooIiIiYjsKKCIiImI7CigiIiJiOwooIiIiYjsKKCIiImI7CigiIiJiOwooIiIiYjtBEVB27NjBhAkTuPrqq2nfvj1XXHFFhY4zDIPp06fTv39/OnbsyA033MDKlSurt1gRERHxW1AElM2bNzN//nyaN29Oq1atKnzcq6++yksvvcTIkSN55ZVXSEpKYvTo0ezatasaqxURERF/BUVAGTBgAPPnz+ell16iQ4cOFTqmuLiYV155hdGjRzNy5Eh69+7Nc889R1xcHK+//no1VywiIiL+CIqA4nRWvszly5dTUFDA4MGDvdvCw8O55JJLWLBgQSDLExERkQALioBSFRkZGQCkpaX5bG/VqhV79+6lqKjIirJERESkAmptQMnLyyM8PJyIiAif7S6XC8MwyM3NtagyEREROZNaG1BEREQkeNXagOJyuSgpKaG4uNhne15eHg6Hg9jYWIsqExERkTOptQHl2NiTbdu2+WzPyMggNTWVyMhIK8oSERGRCqi1AaVr167ExMQwZ84c7za3283XX39Nv379LKxMREREziTU6gIqorCwkPnz5wOwZ88eCgoKmDt3LgA9evQgISGBESNGsHfvXubNmwdAREQE6enpTJ06lYSEBNq0acO7775LTk4Ot912m2WvRURERM4sKALKoUOHuP/++322HXv+1ltv0bNnTzweD2VlZT773HHHHRiGwRtvvEF2djbt2rXj9ddfp2nTpjVWu4iIiFReUASUJk2asHHjxtPuM2vWrHLbHA4H6enppKenV1dpIiIiUg1q7RgUERERCV4KKCIiImI7CigiUuOclJIQtpn6oXtwUmp1OSJiQ0ExBkVEgl+kM4dOrpl0cr1FcsRaQh0lAHgMJzsK+7E0525+LbiGMsItrlRE7EABRUSqlRM358dPoV/iREIdxewu6sXK3JHkljYhBDfRoZk0q/cD16fewMHiDry/7wOyStpZXbaIWEwBRUSqTYJzNdc2v4kG4b+yseAKNhRcS5EnwXenYth8ZAjxYVvpHf88dzbrxqcHXmdt/nBrihYRW9AYFBGpHrs+4pqo8wl1FDI3cwor8m4rH06Oc9jdiq8y/8aeoh4Mbfhb2sX8uwaLFRG7UUARkcD79QX4YShZZV2YlzWJHHdahQ4rMyL5+fD97Co8n+sa3kTzevOrt04RsS0FFBEJrA3PwfIHoel1rCp5mDKjcjfmNAjhp8MPkllyNsNTr6F+yN5qKlRE7EwBRUQCZ+PLsOIhaDoMWtwKOKp0Gg9hLDz8MODgypQ7ACOQVYpIEFBAEZHA2P0ZLLsPGl8NLW4BR9XCyTElHhe/5IyhTcyXtA19M0BFikiwUEAREf8dXgULb4TEnpA2yu9wcsyeoh5sPTKQ8yPvh6KDATmniAQHBRQR8U9JLiy4Buo1hLPHgiOwP1ZW5I00O4rWTgzoeUXE3hRQRKTqDAN+SYeiTGj3CIRUbkBsRZR4XGS4r4PN0yB/S8DPLyL2pIAiIlWX8Qbs/D9oM8ZsQakmO0qvgPA4WDW+2q4hIvaigCIiVXNkByy9HxpeAkl9q/VSHiKg+Y1mGDq8ulqvJSL2oIAiIpVnGLDkdxBaD9Juq5lrJl8EEcmwYUrNXE9ELKWAIiKVt/MD2PsltLoTQqNq5prOUGh8Bez4FxzdXTPXFBHLKKCISOW482HpvdDgfGjQq2av3fBSCImAjVNr9roiUuMUUESkctZPBndOzXXtHC80ygwpW6aZQUlEai0FFBGpuKN74Ncp0PgqiEyypobGV4K7ALa/Y831RaRGhFZm55dffjlgF77nnnsCdi4RqSGrxoMzwrzXjlUiGkBiN9jyKpx1l3V1iEi1qnRAcQRoCWsFFJEgk7sets2E1jU4MPZUGl4C656C7BWQ0MXaWkSkWlSpi8cwDL++RCQIrXsGIpLMMSBWS+gG4Ymw9XWrKxGRalKlgOJwOMp9nWr7yfYTkSCTvxV2vAtNrgFnmNXVgCMEUi6C7bOgtNDqakSkGlSqiyc1NfWU38vKysLtdntbSGJjYwHIzc0FzPASEhJCcnJyVWsVEaus/yuEusyuFbtoeAns+hB2/Rta/tbqakQkwCoVUL777ruTbv/oo48YP348YWFhjB07lmHDhhETEwNAfn4+H374Ic899xylpaXcfPPNjB492v/KRaRmHN0DGTOgxU3mGiR2Ua8RuNrDjncUUERqIb+nGa9fv54//elPeDweHnjgAUaOHOkNJwD169dn1KhR3H///RiGwd/+9jeWLl3q72VFpKZs/qfZrdNosNWVlJd8AeybB8WHrK5ERALM74Dy6quvUlpaCsD5559/yv369jVvJmYYBq+/roFtIkGhrBi2TDfHe1g9c+dkGvQBDNj5odWViEiA+R1QlixZ4n2clZV1yv0yMzMBM6CsWrXK38uKSE3Y+SEUZ0Lq5VZXcnLhcRDXCbb/y+pKRCTA/A4oeXl53tk5L774IkePHi23z5EjR3jxxRe9zwsKCvy9rIjUhE0vmwEgqonVlZxa0gWQ+YM5VkZEao1KDZI9mYYNG7Jr1y4A1q5dy0UXXcSgQYNo0sT8gbZ7926++uorb5AxDIOGDRv6e1kRqW7Zy+HQz9D+UasrOb0GvWDLP2HH/0G7sVZXIyIB4ndAufjii3nzzTe94SM3N5cPPvjAZ5/jF2dzOBxcfPHF/l5WRKrb1jcgIhESe1hdyemFRkN8F9g1WwFFpBbxu4vnrrvuIiUlBfjfQm0nrhx7/CJtycnJ3HWX7p8hYmtlJbDjX5B0obkomt0l9oKsn6Bwv9WViEiA+B1QYmNjmTlzJi1atCgXSE4MLC1atODNN9/0LuImIja190soOWzO3gkGid3B4YTdn1hdiYgEiN8BBaBFixZ88skn/PGPf6Rjx46EhIR4Q0lISAjnnnsuf/zjH/nkk09IS0sLxCVFpDptmwkxrSG6udWVVEyYC2LPMVeVFZFawe8xKMeEh4dzyy23cMstt1BaWkpubi6GYRAXF0doaMAuIyLVrfgQ7PkC0kZYXUnlJPaEjDegJMecfiwiQS0gLSgnCg0NJTExkQYNGiiciASbHf8HeCCpn9WVVE6DXmCUmuFKRIJetQQUEQliO9831z4JtlaIiAZQvw3s/tjqSkQkAALWvFFWVsZXX33FkiVL2L9/P0ePHvWZXnw8h8PBzJkzA3VpEQmUokw4+AOcdbfVlVRNQnfY84k5Cykk3OpqRMQPAQkomzdvZsyYMd4F207n2CwfEbGhY7NgEntaW0dVJXY3726c+QM01HpLIsHM7y6eo0ePkp6ezs6dO8utf3KsBeX4xyJiY7s+hNgOwde9c0x0S7OrZ8/nVlciIn7yO6B8/PHH7N2712cxthPXQDn+sYjYVEkO7P8OGvS2upKqczggoRvs+RT080YkqPkdUP7zn/8AZiuJ0+mkf//+Pi0m/fv3Jzk5GcMwSE5O5tprr+Waa67x97IiEmh7PgPDbc6GCWYJ3aEgA/I3WV2JiPjB74CyefNmwGw1ufXWW5k2bZrP9ydMmMDnn39Ou3btyMzMJDU1lWeeecbfy4pIoO3+BOq3NbtIgllcR3CGq5tHJMj5HVBycnK8jwcMGHDSferXr8/dd9+NYRj84x//4IcffvD3siISQE7csO9rSDjP6lL8FxJhhpQ9n1ldiYj4we+A4na7vY8TExMBCAn5383FCgsLAWjdurV3m6YYi9hLSsgiKM2vHQEFzNeRuRDc+VZXIiJVFJCbBR5zbNxJvXr1vNu2bdsGQFZWlnfb+vXr/b2sSDkej73PZ2et6n2JERYPMa2sLiUw4ruaq8oe+M7qSkSkivxeByU2NpZDhw4BcPjwYQBSUlIoKCgA4OWXXwbgjTfeAMwQk5+vv2ok8JxOmD0bjsvCVdagAVx3nf/nCRZNnF/iiO/Mop+c5OX5f75GqdCpo//nqbJ6jaBeY9g7B5pcbWEhIlJVfgeU1NRUMjIyAMjMzASgbdu2bN26FYCNGzdy7733AninGicnJ/t7WZGTysqCffusriK4uEJ3E2ushYSHydsO2YcDcE6X/+fwW3wXM6AYhjn9WESCit9dPB06dPA+XrJkCQAXX/y/FRxPXLjN4XBw0UUX+XtZEQmQ1tFzMHBCfGerSwmshK5wdCfkbbS6EhGpAr8Dyrnnnkv9+vWJiYlh2bJlAAwePJj27dv7LNJ2bBG3pKQkfve731X6Olu3bmXUqFF07tyZPn36MHnyZEpKSs543OHDh5kwYQL9+/enc+fOXHHFFbz77ruVvr5IbdU6ai75jrMhrL7VpQRW7DnmdON9c62uRESqwO8unoEDBzJw4ECfbU6nk9dee42nnnqKr7/+GrfbTWhoKH379mX8+PEkJCRU6hq5ubmMGDGCFi1aMHXqVA4cOMCkSZMoKipiwoQJpz32/vvvJyMjg7Fjx9KoUSMWLFjA448/TkhICL/5zW8q/XpFahMHZbSM+o5Mx2Ds0CsTUCGR5rL9e7+Esx+wuhoRqaSA3c34RAkJCUyZMgW3283hw4eJjY0lIiKiSud67733OHLkCC+//DJxcXGAeffkJ554gvT0dFJSUk56XGZmJosXL+aZZ55h6NChAPTu3Zs1a9bwxRdfKKBIndcwYhX1QnLIdVg5orUaxXeB7e9AaSGE1jvz/iJiG3538ZxJWFgYycnJVQ4nAAsWLKB3797ecAJmN5LH42HhwoWnPK60tBQwF4o7XkxMjO4LJAK0jPqOUk8EBbSxupTqEd8VPMXm3Y1FJKhUe0AJhIyMDNLS0ny2uVwukpKSvDOITqZRo0b07duXadOmsWXLFgoKCvjyyy9ZuHAhv/3tb6u7bBHba1HvOzJL2mM4wqwupXpENTWX7t/3tdWViEglVaqL59FHHw3IRR0OB08//XSF98/Ly8N1knmLsbGx5ObmnvbYqVOn8uCDD3L55ZcD5iq348ePZ9CgQZUrWqSWceKmedQCNuQPhRirq6kmDgfEdYJ9XwF/s7oaEamESgWUjz76yDsbp6qOzeypTEDx51qPPvoo27dvZ8qUKSQlJbFo0SKefvppYmNjvaFFpC5KjVxGhPMIB4o7Usvm7/iK7wy/ToHCfeYCbiISFKo0SLamx2+4XK6Trj6bm5vrs9T+if7zn/8wd+5cPv30U9q2bQtAz549OXToEJMmTVJAkTqtZdR3lHiiyHa3rt0BJa4z4IB98yDtVqurEZEKCugYlBPXPDlxW1VbX9LS0sqNNcnPzyczM7Pc2JTjbdmyhZCQENq08R0A2K5dOw4ePOi9kaFIXdSy3rdklnTAIOTMOwez8FiIaQ37NQ5FJJhUqgWle/fup/ze2rVrKSoqwjAMYmNjady4MQB79uwhNzcXh8NBSEgIXbp0qXSR/fr1Y9q0aT5jUebOnYvT6aRPnz6nPK5x48aUlZWxceNGzj77bO/2devWkZiY6HNTQ5G6xImbpvV+Ym3+DVaXUjPi/zsOxfCAIyjmBojUeZUKKLNmzTrp9n/+858sWbKEmJgYnnnmGQYOHOhtLTEMg3nz5vHYY49x5MgR2rZty/jx4ytV5PDhw5k1axZjxowhPT2dAwcOMHnyZIYPH+6zBsqIESPYu3cv8+bNA8xgk5qayn333ceYMWNITk7mxx9/5KOPPvLeH0ikLmoYsZIwZyGZJe2tLqVmxHeGXR9Czurat6S/SC3l958SP//8My+99BIOh4NHHnmESy65pFwXz6WXXsof/vAHDMPgnXfe4dtvv63UNWJjY5k5cyYhISGMGTOGKVOmMGzYMMaNG+ezn8fjoayszPs8JiaGGTNm0L59e/72t79x9913M3/+fMaNG0d6erp/L1wkiDWr9yOlnnCyS1pZXUrNcLUDZ6Q5DkVEgoLfK8m++eab3pk5nTt3PuV+x3/v7bff9rmhYEW0atWKGTNmnHafk7XwNG/enBdeeKFS1xKp7ZrVW8gh91l4qKXrn5zIGWYue7/va2j/sNXViEgF+N2Csnr1au/jnTt3nnK/Y98zDIP169f7e1kRqTKDZvV+IKvk7DPvWpvEd4bMH81l70XE9vwOKEePHsXhcGAYBn/961/Zu3dvuX327NnD5MmTvV0/RUVF/l5WRKooPiyDmNCDZBbXkfEnx8R3Bk+RGVJExPb87uJp2rQpW7duxeFwsHPnTi699FJ69uzpM4tn8eLFPmNDmjZt6u9lRaSKmtUzf0HXuRaUqGYQngj750GjS6yuRkTOwO+AMnjwYKZOneptHSktLWXRokU++xwbo3Lsv4MHD/b3siJSRc0iF3LY3YISo1Yvz1aewwFxHc1xKF0mW12NiJyB3108t99+O2eddZY3fBwLIsd/HT+rp3Xr1tx+++3+XlZEqqhZvR/JKmlrdRnWiO8MOaug6KDVlYjIGfgdUCIiIpg5cyY9evTwCSTHfx3b3r17d958800iIiICUbuIVFKkM4ekiA11r3vnmLhO5n/3V26pAxGpeX538QAkJCTw1ltv8d133/HZZ5+xatUqDh06hGEYNGjQgI4dO3LVVVcxYMCAQFxORKooNXIJAIfqagtKRAJEtzDHobS40epqROQ0AhJQjhkwYIBCiIiNNY78hWJPDHmlqVaXYp24TuY4FMMwx6WIiC3pphQidUiTyMVkl7SmTv/Tj+8MhXsg71erKxGR06jDP6VE6hqDxpGLOVTS5sy71max54AjzOzmERHbqlQXz6233gqY99d57rnnSExM9G6rDIfDwcyZMyt9nIhUXWzoLmJCD3LIfZbVpVgrJAJi25ndPG3vs7oaETmFSgWUX375xTtluLi4uNy2ijhx2rGI1IzGkYsB1IIC5jiU3f8Gj9u8T4+I2I66eETqiMaRv1BQmkKRJ97qUqwX3wVKj0DWT1ZXIiKnUOmAYhjGSbdV9EtErNEk8mcOlbS2ugx7iEmDsFjYp3EoInZVqS6ea6+91vs4KioKgGuuuUZdNiI256SURpHLWZt/g9Wl2IPD+d/pxl9Bp4lWVyMiJ1GpgPLMM8+U2zZp0qSAFSMi1aNB+AbCnUc5VFLHB8geL74zbJoKxdnmAm4iYisagyJSBzSKXA7AYXeaxZXYSHxnwIADWvZexI5qJKAcOnSIo0eP1sSlROQkUiOWketuQqkRZXUp9hHRAKKbm9ONRcR2/F7qvqioiE2bNnmfn3322YSHhwMwY8YMpk2bRm5uLgA9evRg4sSJNGvWzN/LikglNIpcptaTkzk2DkXL3ovYjt8tKN9//z033HADN9xwA3feeSchISEAzJkzh0mTJpGTk+OdwbN48WJGjx5NUVGR34WLSMU4KKNhxEqy3a2sLsV+4rvA0V2Qv+nM+4pIjfI7oKxevdo7ffjCCy/0BpRjK8U6HA7vF8CePXuYPXu2v5cVkQpKDN9EuPMoh0vUglJObAdz2fu9c62uRERO4HdAWbt2rfdxt27dACgoKGD16tU4HI6TroHy/fff+3tZEamg1IhlAGpBOZmQSDOk7FNAEbEbvwPKgQMHvI9btTJ/AG7YsAGPxwNA7969WbJkCVdeeSVgLuq2ZcsWfy8rIhXUKHI5+aWNcBsxVpdiTwld4OB8KC20uhIROY7fASU7O9v7ODExEYBt27Z5tw0ePJj69etz4403ercdPnzY38uKSAWlRiwlW907pxZ/HpQVQuYPVlciIsfxO6AcP+C1tLQU8A0oaWnmD8YGDRp4tx1rXRGR6uXAQ8PIFRxW986pRTWFiCSNQxGxGb8DyrEl7wE2btwImANnj2natCkAJSUlgDloNj5eNysTqQnxYVuJcBZo/MnpOBzmbJ69X1pdiYgcx++A0qRJE+/jv/zlL9x5550sW2YOynO5XKSkpABw8OBB734JCVpWWqQmNIpYAWgF2TOK7wr5G6Fgu9WViMh/+R1Qjs3cAcjJyeGHH8x+XIfDQe/evb3fO9a6AtCiRQt/LysiFdAwYiVHShtQ7Im1uhR7i+8IjhDN5hGxEb8Dyo033khYWBhAubsa//a3v/U+XrRokfdx165d/b2siFRASsRKckpbWF2G/YXGgOtsdfOI2IjfAaVly5ZMmTIFl8vlXe8kMjKSRx55hO7duwPmvXh++uknwJxmrIAiUjMaRa7ksLul1WUEh/jzYP+3UKaVrkXswO978QBceumlXHTRRWzevJnS0lJat27tM3g2Pj6eX375xfv8+O+JSPWICsmkfug+chRQKiaxG2x/Cw7Mh9RBVlcjUucFJKAAhIWF0b59+5N+z+l0KpSI1LCGEasA1IJSUVHNISLZ7OZRQBGxnN9dPCJiTykRq3B7IikobWh1KcHB4YCErrD3c/PuxiJiqYC1oBiGwfLly9m4cSN5eXneRdtO5Z577gnUpUXkJBpGrCTH3QKDEKtLCR4J3cyZPPmbwNXW6mpE6rSABJRFixbxpz/9ib1791b4GAUUkerVUDN4Ki+uIzjDYc8XCigiFvO7i2f16tWkp6ezd+9enzsXn+5LRKpXiKOYBuG/ctjdwupSgktIJMSdC3s+tboSkTrP74Dyz3/+E7fbDZjroJzpS0SqX1L4ekIcpeRoBdnKS+gBmT9CcfaZ9xWRauN3F8+KFSu8weNY60hcXByRkZE4nRqDK2KFhhGrMAwHOe7mVpcSfBJ7wJZ/wt450PK3Z95fRKqF3wHl6NGj3sc9evTghRde0L12RCyWErGa/NJGlBr1rC4l+EQkQv2zYPcnCigiFvK7iSMlJcXbcjJ27FiFExEbSA5fTW5pM6vLCF4JPWDfHCgrtroSkTrL74By4YUXeh8fuyePiFirYcRqcjRAtuoSe0BpARz4j9WViNRZfgeU9PR0oqOjAZg5c6bfBYmIf6JDDhIdmqnxJ/6IbgGRDWHPJ1ZXIlJn+T0Gxe128+ijj/KnP/2Jzz77jN27d3PTTTeRlpZGXFzcKY9LTU3199IichLJ4WsAtAaKPxwOSOwOuz6Gbi+DQwP+RWqa3wFlwIABPrN4VqxYwYoVK057jMPhYP369f5eWkROIiViNaWeCC1x768G58OezyBrMST1troakTonYH8WGIaBw+HQYm0iFkuJWENuaTMtce8v19kQHg+7PrS6EpE6KWAB5VgrihZqE7FWSsRqctyaweM3Rwgk9oSdH+rmgSIWCEhAqWiriVpORKqXgzKSwtdpBk+gNDgfju6Ew8utrkSkzvF7DMpbb70ViDpEJAASwrYS5izSANlAiT0HwlywczYknGd1NSJ1it8BpUePHoGoQ0QCICViNYCmGAeKMxQSusPOD6DTU+bsHhGpEZo7J1KLJEespbAsnmJPnNWl1B5JF0DBFji80upKROoUv1tQTlRQUMDy5cvJzMykqKiIa6+9lqioqEBfRkROIjl8rQbIBlpcRwiLhR3vQkIXq6sRqTMCFlCysrL429/+xueff05ZWZl3+0UXXcSPP/7I22+/DZgLtE2aNKnS59+6dStPPvkkK1asIDo6mquvvpoHHniA8PDwMx574MABnnvuOebPn8/Ro0dp3Lgxd999N1dddVWl6xCxs+SI1WSVnG11GbWLM9QcLLvjPeg8SYu2idSQgASU7du3M3LkSA4cOOAzU+fYtOJu3brx0EMP4Xa7cTgc3HnnnaSlpVX4/Lm5uYwYMYIWLVowdepUDhw4wKRJkygqKmLChAmnPfbgwYPccMMNtGzZkokTJxITE8PmzZspKSmp2osVsalQRxEJYVvZemSQ1aXUPsn9zJsHZv0ESX2srkakTvA7oJSWlnLPPfewf/9+AJ9VZY9JSEigd+/eLFiwAID58+dXKqC89957HDlyhJdfftm7fH5ZWRlPPPEE6enppKSknPLYZ599loYNG/Laa68REmIuXNW7t1aFlNqnQfivOB0edfFUB1c7iEiC7e8qoIjUEL/bKj/++GO2bNniXYjtVGud9O3b1/t46dKllbrGggUL6N27t8+9fQYPHozH42HhwoWnPK6goIA5c+Zw0003ecOJSG2VHL4WgNxSBZSAczjNYLLzffCUWl2NSJ3gd0D56quvALPFpFGjRrz55psnDSlnn/2/fvEtW7ZU6hoZGRnlWlxcLhdJSUlkZGSc8rh169bhdrsJDQ3l5ptvpkOHDvTp04dnn30Wt9tdqRpE7C45Yi0FpSmUGhqUXi2SL4TiTNj3ldWViNQJfgeUDRs2AGbXzkMPPXTK7pMGDRoAZpDJzMys1DXy8vJwuVzltsfGxpKbm3vK47KysgAYP34855xzDq+//jojRoxg5syZvPTSS5WqQcTuksPXqPWkOkWnQXRLyJhpdSUidYLfY1BycnK8j9u1a3fK/Y6f2VNTA1Q9Hg8A559/PuPGjQOgV69eHDlyhDfeeIMxY8YQGRlZI7WIVLfkiLXsKepudRm1l8MBKf1h+ztQcti8kaCIVBu/W1CO/wV/9OjRU+63fft27+Po6OhKXcPlcpGfn19ue25uLrGxsac9DsxQcrzevXtTUlLCjh07KlWHiF1FOPOIC9tJrgbIVq/k/mCUmVOORaRa+R1QGjZs6H08f/78k+5jGAbvvPMOYHYFpaamVuoaaWlp5caa5Ofnk5mZedrZQK1btz7teYuLiytVh4hdJYWvByCnVEvcV6vweIjvAhkzrK5EpNbzO6B07doVMEPItGnTePPNN32+v3DhQu666y5+/vnncsdUVL9+/Vi0aBF5eXnebXPnzsXpdNKnz6mn/DVu3Jg2bdqwaNEin+2LFi0iMjLyjAFGJFgkh6/FYzjJczexupTaL2UAHPoFctdbXYlIreZ3QLn22msBs2XE7XYzefJk7/cMw2DChAne9U9OPKaihg8fTnR0NGPGjOHHH39k9uzZTJ48meHDh/usgTJixAguueQSn2MffPBBvvvuO5566ikWLlzItGnTeOONNxg5cqSW4JdaIzliLfmlqXg488rK4qfEnubS91tetboSkVrN74DSpUsXBg0ahGEYJ10H5djzY+ukDBkyhHPOOadS14iNjWXmzJmEhIQwZswYpkyZwrBhw7wDX4/xeDw+g3EBBgwYwHPPPcdPP/1Eeno677//Pvfeey8PPPBA5V+siE2ZM3iaWl1G3eAMM1tRMmZAaaHV1YjUWgFZ6v6pp54iOzubJUuWeFeSPZFhGHTv3p2//OUvVbpGq1atmDFjxmn3mTVr1km3DxkyhCFDhlTpuiLBIDliHduO9re6jLqj0SDY/RHsmg0tb7a6GpFaKSB3vYqJieHNN99k3LhxNG3aFMMwfL6aNGnCuHHjeOONNyo9g0dETq+e8xAxoQfI1QDZmlMvFeI6weZpVlciUmsF7G7GoaGhjBw50nvTwAMHDgCQkpJy2nvliIh/kiPWAWiKcU1rNAg2TIacdRDXwepqRGqdgAWU/Px8fv31V7Kzs3E4HCQkJNC2bVvq168fqEuIyEkkha/DY4SQX9rI6lLqlsSeEJ4Am6ZCD7WkiASa3wFl/vz5TJ8+nZUrV3pXbj0mJCSEzp07c+edd9KvXz9/LyUiJ5EcsY7c0qZ4CLO6lLrFGQaNLoNtb0GnpyEiweqKRGqVKo9Bcbvd/P73v+euu+5i+fLllJWVlRt7UlpaytKlS0lPT+fhhx+usSXuReqS5PA1Wv/EKo0GmXc33vqa1ZWI1DpVDij33XcfX3zxhTeMHJtGfOIXmDN4Pv/8c8aOHRuwwkXEZLagaPyJJcLjIfkCs5vHU2p1NSK1SpUCyowZM/j+++8BygWR47+O/75hGHz77bfeJe9FxH+RjoNEhRzSAFkrNb4Sju6GXf+2uhKRWqXSY1BKSkp45ZVXfNY7MQyD1NRUunXrRkpKCoZhcODAAZYuXcq+fft8Qso//vEPbrjhBkJDAzY+V6TOSnCaM3hyankLSmQ98BjgPPkyS1UWkHPGtDKnHK+fhKfJ9ThDAlekxwPOgCwGERznC7TqqM/ur7k2qXRK+Prrrzl8+LA3cMTExPDnP/+ZK664otwibYZh8OmnnzJx4kSOHDkCQHZ2Nl9//bUWThMJgHjnWsqMMApq+Qye8DAzSCxaBMfdkssvjVKhU8fAnDPReR3dIyfgPDiP2YsuJSvL//oaNIDrrvP/PMdzOmH2bGxbX6AF8vVCcLzm2qTSAWXx4sWAGT5CQ0OZNm0a3bp1O+m+DoeDq6++mkaNGjFq1CjvLJ+ff/5ZAUUkABKc68h1N8UgxOpSakReHmQfDsy5XK7AnTObTpzd5Czqr3uarKxL2bfP//qqS1YWtq4v0Ora661NKt1QlZGRAZjhY9CgQacMJ8fr0aOH9349AFu3bq3sZUXkJBKca8kr1Qwe6znY47gODs4n2fnzmXcXkTOqdEDZv3+/9/HAgQMrfNzxdxk+tsqsiPjBMIgPWUuOBsjaQrajF0Q147yIJ6wuRaRWqHRAyc/P9z5OS0ur8HEtW7YEzK6hvEB1IovUZYX7iHDkaoqxXTic0OwGmoXOpWnkIqurEQl6lQ4oRUVF3scxMTEVPu74fQsLdYtyEb/l6h48tpPUhzxPSy5qMN7qSkSCXqUDitvt/t/BlZhrdfwMn7KysspeVkROlLuOMiOcI2W6GadtOJxscd9IWtT3tKj3vdXViAS1Ss/iObZqrGEYDBgwoFLHHjvu2GBZEfFD7loKjGZ1ZgZPsDhY1pNDJWcxsME4Xtv1MxDgxVtE6gi/lps5ceXYM32JSADlrKXA09TqKqQcBytyR9Ck3i+cU///rC5GJGhVOaCc6t47p/sSkQAxDMhdR4FH40/s6GBJR3YV9mRgg0cIdRSd+QARKafKAaWyrSdqRREJoKO7oLRAAcXGVuaNoH7oHnrGvWh1KSJBqdJjULp3714ddYhIZfx3Bk+BoS4eu8ovbcKWI0PolziRNfm/1YJ6IpVU6YAya9as6qhDRCojdx04Iyk0kq2uRE5jdd5NNKv3I4OSHuCDfR9aXY5IUNE9GUWCUe46iG6G/gnbm9uIZnnuaDrUn03rqLlWlyMSVPTTTSQYHV4DUereCQY7Cvuxv6gTlyf/jjDHEavLEQkaCigiwcbwQN4GiNIA2eDgYEnO3dQP3cvFDR6zuhiRoKGAIhJsjmyHsqMQ3dzqSqSC8stSWZV3M73iX6J5vQVWlyMSFBRQRIJNzlrzvwooQWXjkSs5WNyBq1NGEe7IP/MBInWcAopIsMldC6ExEJ5gdSVSKU5+PnwfMaH7GJJ8j9XFiNieAopIsMlZa7aeaHXmoFNQ1oilOXfROfYtOtZ/2+pyRGxNAUUk2ORoBk8w2154EduOXsTlKXeRGLbR6nJEbEsBRSSYeNyQt1HjT4Lckpx0CssSGZ56jcajiJyCAopIMMnfDIYbohRQglmpEcUP2eOIDdvJNQ1HALpPmciJFFBEgol3Bo/WQAl2+aVN+OnwA7Sv/xH9Ex+3uhwR21FAEQkmuWvN2TthLqsrkQDYU9SLlbm30j/xL3Sq/5bV5YjYSqVvFigiFspZqxVka5n1BdcRE7qPqxreTn5ZKhlHB1pdkogtqAVFJJjkrFH3Tq1jLoV/oLgjw1OvoXHkYqsLErEFBRSRYFF6FAoy1IJSCxmE8kP2OHLczbm58WUkh6+xuiQRyymgiASL3PWAB6JbWF2JVIMyI4L5h8ZTWJbIiCYDiHeus7okEUspoIgEi5zVgENdPLWY24jhu0NPUOxxcWW9/pCjkCJ1lwKKSLDIWQP1UiEk0upKpBqVeFx8d+gvlOCCb/pB9jKrSxKxhAKKSLA4vEqtJ3VEicfF0qKJEJEE31wEB3+wuiSRGqeAIhIsctdoBdk6xE19OPcJiGkJ310Kuz+zuiSRGqWAIhIMCg9AcZYGyNY1oVFwzgRI6Ao/XAtb37S6IpEao4AiEgxyVpv/jWlhaRliAWc4tHsYGl4Ci0fDumfA0L17pPbTSrIiwSBnDTgjIDLF6krECo4QaH23eZuDVY9B4V7o+gI4Q6yuTKTaKKCIBIOc1RDd3PxFJXWTwwHNh0N4HGz6BxQdhN5vQUiE1ZWJVAt18YgEg5zVWkFWTI0ug/aPwO6P4T9DwJ1vdUUi1UIBRcTuPKXmKrIafyLHNOgN5zwOhxbDd5dAyWGrKxIJOAUUEbvL3wyeYk0xFl9x58C5EyFvA8y7EIoyra5IJKAUUETs7vBK878xaZaWITZUvzV0fAoKd8O3A6Aoy+qKRAJGAUXE7g6vNGfvhNW3uhKxo+jmZkvK0d3w3cVQnG11RSIBoYAiYneHV2iBNjm96GbQcSIc2WEOnC09YnVFIn4LmoCydetWRo0aRefOnenTpw+TJ0+mpKSkUueYMWMGbdu2JT09vZqqFAkww/hvQGlpdSVid9HNzVVnc1bDD8PA47a6IhG/BEVAyc3NZcSIEbjdbqZOncqDDz7I+++/z6RJkyp8jszMTP7+97+TmJhYjZWKBFjRfnOJ+xgFFKmA+mdB+3Gw/xtYcrdWnJWgFhQLtb333nscOXKEl19+mbi4OADKysp44oknSE9PJyXlzKtrPvvsswwYMIC9e/dWc7UiAXRsgKxaUKSi4rvAWWNg04sQ1xHa3md1RSJVEhQtKAsWLKB3797ecAIwePBgPB4PCxcuPOPxS5cu5ZtvvuGhhx6qxipFqsHhlRAarSXupXIaXgxNroFlD8K+r62uRqRKgiKgZGRkkJbmO8XS5XKRlJRERkbGaY8tKytj4sSJ3HXXXSQnJ1dnmSKBd3il2XricFhdiQSbliMgvjMsvAmO7rG6GpFKC4qAkpeXh8vlKrc9NjaW3Nzc0x77r3/9i8LCQkaOHFlN1YlUIw2QlapyhMDZY81wu3C4uSKxSBAJioBSVYcOHeKll15i3LhxhIeHW12OSOW4CyB/iwbIStWFueDs30PWT7DmCaurEamUoAgoLpeL/PzyN8TKzc0lNjb2lMe9+OKLtG3blm7dupGXl0deXh6lpaWUlpZ6H4vYVs5qwFBAEf/Etodmw2Hd05D1s9XViFRYUMziSUtLKzfWJD8/n8zMzHJjU463bds2lixZQvfu3ct9r3v37rz66qv069cv4PWKBET2MnCE6S7G4r9mwyB7Kfw0ghBWAvWsrkjkjIIioPTr149p06b5jEWZO3cuTqeTPn36nPK4xx57jLy8PJ9tTz/9NJGRkYwdO5a2bdtWa90ifslearaeOMOsrkSCnSPEnG68/EF6RPyR3TxndUUiZxQUAWX48OHMmjWLMWPGkJ6ezoEDB5g8eTLDhw/3WQNlxIgR7N27l3nz5gHQrl27cudyuVxERUXRs2fPGqtfak4IhTSvt4QSTzQFZQ3JL21sdUlVd2ipbhAogRPVFJr/lnMyXuTniJvYW9zN6opETisoxqDExsYyc+ZMQkJCGDNmDFOmTGHYsGGMGzfOZz+Px0NZWZlFVYqljuyCxbdza0wKo5peSHrzbjyU1oRbGg+kceQvVldXee4CyPsVYlpbXYnUJk2uIt9owRUp6TjQz0qxt6BoQQFo1aoVM2bMOO0+s2bNOuN5KrKPBJn938KPNwCws3QImw73xoFBbOgu2tefzR3NevJj9iN8k/UMECTriRxeCXigvgKKBJAjhA0ld9Er8g90i53GktwxVlckckpBE1BETipjJvw8GuI7wdkPseVbFzn/vUfaYXcrdhReQNuYT+mb8FcinLl8efDvGMHQcJi9DJzhGiArAZfjOZvNRwZxcYNHWV9wPUfKtICl2FMQ/KQWOYUD82Hx7eay3udMMNd8OIFBCL8WXMvPh+/lvNjpDEoaa0GhVZC9FKLTwKm/ISTwVuXdgsNh0D/xz1aXInJKCigSnPK3wA/XQmwHaH23OUvhNDKOXsKy3DvoFf8i7WJm11CRfji0RANkpdqUeFyszbuB82Knkxy+xupyRE5KAUWCj6cMFt4IIVHQ7pEKtzJsPjKEHUf7cHXKKOLDTn8PJ0u58yF/k8afSLXafGQIBaWN/tuqaFhdjkg5CigSfDa9ZI7RaHs/hMVU4kAHv+TcQ4lRn2tTbsW2P5QPrwAMBRSpVh7CWJE3klbR39AqSnc8FvtRQJHgUrANVo2H1MvBdXalD3cb0Sw5fDfNohbSsf471VBgABz6BZyR5roVItVoT1EPDha3Y2CDR3HgsbocER8KKBJclt4LoTHQ4uYqn+JASSd2HO3LpUm/J8KZd+YDalrmT1D/rDOOqxHxn4NVebfSKHJFcIzNkjpFAUWCx8EfYO8X0HIEhEb5darluaOJcObSP/HxwNQWKIYBWYvA1cbqSqSOyCzpwJ6i87i4wR9xohuoin0ooEhwMAxYOc5cWTXp1PdfqqhCTwPW5w+je9zfiQ3dGYACA+ToTijaX6XuK5GqWpV3C4nhm+no0kKWYh8KKBIc9n5htiy0uAUcgfnYbjxyJaWeelyQ8FRAzhcQmT+Z/62vG1lKzclxp7Gz8Hz6JTypVhSxDQUUsT/DgJWPQey5EN85YKctNeqxvmAoXWLfIC50W8DO65esn6BeKoTHWV2J1DFr824gITyDjq63rS5FBFBAkWCwby7kroHmw8ER2HvpbD4yhBJPfS5M/EtAz1tlWYugvsafSM3LKW3JzsLe9EuYqFYUsQUFFLG/9X81uzxizwn4qcuMCNbnD6WTaxaxoTsCfv5KKS00bxKo8SdikbX5akUR+1BAEXvL+gUOzoem1wa89eSYLUcHUeKJpnf889Vy/grLXgZGKbg0/kSskeNOY1dhT/omPIODMqvLkTpOAUXsbcNfoV5jSOxZbZcoMyLZfGQIXWNfpZ7zULVd54yyFpkLtEW3sK4GqfPW5w+jQfgm2sX82+pSpI5TQBH7KtgOuz6CJldX+6Jlm45cjpNSusf9o1qvc1oHvofYdlqgTSx1yN2WfUWd6JfwJLa9HYTUCQooYl9bpkFoNCRfVO2XKvbEknF0IL3iXyTUUVjt1yvHUwqZP1TLOBuRylqXfz0NI1dzVvSXVpcidZgCithTWRFseRVSBkBIRI1c8teCq6nnzLbmHj3Zy6D0CMSdW/PXFjnBwZJzySxuxwXxz1hditRhCihiTzv+D0qyIXVIjV2yoKwRu4t60iv+eWq8afvgfyCknrlSrojlHKwvGEqzqIU0i/zR6mKkjlJAEXva9DLEdzUXLatBGwuuJDliPY1DvqnR67L/O3C1B2dozV5X5BT2FHUnx92MPgmTrC5F6igFFLGf7OWQvRQaXVbjlz5Ycg7ZJa04N7wGpxx73JC5EOI0/kTsxMmG/KG0jfmC5PA1VhcjdZACitjP1tchPBESu1twcQcbj1xB89A5kPtrzVzy0FIoO2Iu5S9iI9sL+1FQmkzfhL9aXYrUQQooYi+lR2H72+bgWIum2+442o9iIx42Ta2ZCx78HkKioH6rmrmeSAUZhLKx4CrOqf8ecaHbrS5H6hgFFLGXXbPBnQcNB1pWgocwdpUOgowZUJJT/RfcO9fs3tH6J2JDW45e+t+VlqdYXYrUMQooYi9bXoO4TlCvkaVl7HQPBk8JbH2jei9UnG2uIJvQrXqvI1JF/1tp+XWiQjKtLkfqEAUUsY/8LZC5wNLWk2NKiIekvrDpJfBU4z1J9n0FRhkkWDHeRqRiNh25AjDoGVdD3Z4iKKCInWTMhNAYSOxldSWmxlfCkR2w59Pqu8aezyGmFUQkVt81RPxU7HGRcfQSesRNJdyRb3U5UkcooIg9GB7YNhMa9KmxlWPPqP5ZENsBNvytes7vKYV9cyDhvOo5v0gAbSi4hghnPufFTbe6FKkjFFDEHg7Oh6O7IKX677tTKY2vNseIZC0O/LmzfoaSw+rekaBwtCyJbUf7c378FEIcxVaXI3WAAorYQ8ZMc9VYVzurK/GV2N2sa0M1zGDY+zmExZktNSJBYH3BdcSE7KeT6y2rS5E6QAFFrOcugJ0fQHJ/cDisrsaXIwQaX2VOfy7YFrjzGob5mhO6gUP/DCU45Jc2YVfR+VwQ/wwOSq0uR2o5/WQUS3g8xz3Z/RGUHbVf984xKRdDWP3AjkXJ+gkKMiD5wsCdU2qVyHrgqeF7VlbEuvxhxIdvo3XouwE/t8/PBanzdGcysYTTCbNnQ1YWDKk3iyjHOSz5T0qVz9coFTp1DGCBxwuJMGf0bH0dzhkfmDVats2CiGSI0/L2cnLhYeB0wKJFkJfn//kC9W/ksLsVuwt70DViInhuAmfgFhg8/ueCv1q3hosv9v88Yh0FFLFMVhbkH9xH47RvWZJzN9lHq34ulytwdZ1U6uWw+2OzFaWrn+NRyophx3vQ8GJ178gZ5eVB9mH/zxPIfyNr82/gsnoPmd2ULYYH7sSYPxf27fP/PA0a+H8OsZZ+Ooqlzqn/HgYh7CzsY3UppxcabYaUzdOgyM/VNPd+Ae4cSLZpl5bIGWS7zyKz7DxY+5fqXchQ6jQFFLFUJ9cs9hR1w23EWF3KmTW+EjBgw7P+nSdjJsScBdHNAlKWiBW2uG+AvA2w8/+sLkVqKXXxiGXinOtpFLmCBYcetbqUiglzmeuibHwRzrobYlpW/hz5W8zVY1unB74+kRqU6znbXMNn9QRodj04w6wuqUqiQjJpGrmIBuEbAYNSox67Cnuzv7gLHv2KtJTefbHMWaHvUOyJYW9REN0or+lQ2D8PVj4Kfd+r/PHrJ0F4nDn+RCTYtfgtLH/AbBVsfbvV1VSYEzdnx3xMr7gXaRa1EIASTzQeI4RQZxGhjhKKymL5Oed+fjo8lmJPrMUV100KKGINw+CssHfYVXg+HoLoL6+QSGhxM2x6ETLvh6TeFT/2yC7IeMs83hlefTWK1JSYNPOmmmufgJY3m/8+bK5V1NcMSb6HxPDNHCg+l0XZD3KwpANHy5IAB07cJIRvplm9n+gbP4mecVP57MArrC+43urS6xyNQRFrZC2ivnMH24/2t7qSyku5yLzB3y/p5oycitrwLITWg9TLqq82kZrW/CYo3AcbX7K6ktOKdB7muobDuaXJIEqNSOYcfJ5vs55ie+FFHC1LBsxFIj2EkVXSnuW5t/HZgVc4WNye36T+hoENxuFAA4JrkgKKWGP7vyj0JHGwpL3VlVSewwlt7jUHCK4eX7FjctfDlumQegWE1Kve+kRqUlQTaDQY1j4JRQetruakmkT+xF3NO9Mm5gsWZY/l26wnOexudcbjCj2JLDz8B5bnjuL8+Ge5KPJW88amUiMUUKTmedyw4//YV9aXoP0IxqRBi1vMe/Ts/+70+5aVwMKbIDIFmlxbM/WJ1KTmwwED1jxudSXlnB32KqOa9qPEE82cgy+wvbA/x1pLKsbBrwXXsjD7YVqHvgdL7zVvVSHVLkh/O0hQ2/c1lBxiX2l/qyvxT5OrIa4j/Hg9ZC8/9X5rJkDuOmj7oLkqrUhtE+aCZr+Bza9AzhqrqzEZZbDsAS6MvJOtRy7l26yn/tuVUzW7ivqwtuR3sPkfZmuRVDsFFKl52/8F0c3JN1pYXYl/HE5o9whENIBvL4Ksn32/7ykzp2Cu/6vZT1//zE3KIkEr9XKzu2fxnZZ3g4Q6Cunlvg42vcy6krtYmnsXRgDmhOwpu9T8t7zmz7D/2wBUKqejgCI1y11gLhmf1I/KNbPaVFgMnPsXqNcE5vWFH34Duz4yx5t8d4n5l1bz35rTk0VqM2eYuT7QoZ9hyyuWlVHPeYgRTS6mofEVtH+MXaVDAnuBZtdDfGez27Zwf2DPLT4UUKRm7f7EvHNxcj+rKwmc0Cg49wlodQdkLYIfhsIvd0PBFnN78xt0zx2pG2I7QMNLYcUjcHRvjV/eFbqL0U37khS+nnUhT0Fi98BfxBFidtcaZfDTCI1HqUZaB0Vq1va3wdXeHDBam4REQOoQaHQZFGdBeHzQrqwp4peWIyF7qfnLe8BXNRbOG4Rv4JbGlxLicDMvaxKJjRtX38XC46DNGPNeRNvfMdeAkYDTn3VSc4oyzVVYa1PryYkcTohMVjiRuissBtreDwe+gV+fq5FLNo1cxG1Nz8dDKPMyJ5FfWo3h5JiEbmZX9bIHoCir+q9XBymgSM3Z+b7536S+1tYhItUrvos5pX7lY3BoSbVeqm30J9zaZCB5pU34JvNpCj2J1Xo9H61uA08xrPh9zV2zDlFAkZqz7W2I72pOSRSR2q3FzeZ6QfOvMm/zEHAGveJeYHjqtewr7sL3WY/X/F3Rw+Ohxa2wbWa1B7G6KGgCytatWxk1ahSdO3emT58+TJ48mZKSktMec/DgQSZPnszVV19Nly5d6NevHw899BB79uypoarFqyDDHN2ffKHVlYhITXCGQYfHAAP+MwTceQE7dYijmCuS7+Ky5AfZUHAtP2b/AQ8W3d+q0SUQ3RyWj9WA2QALioCSm5vLiBEjcLvdTJ06lQcffJD333+fSZMmnfa4devWMW/ePAYPHsw//vEPxo0bx6ZNm7j++uvJzs6uoeoFgG3vmEu8J/a0uhIRqSnh8dDhT1CwDb4fAiU5fp/SFbqL0U0uoHPsDH4+fA8r80Zi6a8yR4g5MDjzR3MJBQmYoJjF895773HkyBFefvll4uLiACgrK+OJJ54gPT2dlJSTzwg577zzmDNnDqGh/3uZXbt2pX///nz88ceMHj26JsoXw4DtsyCxl1ZSFalropvBuX+GtRNhXj8Y8DXUa1iFExl0rP8OQ5LvodSI4JvMZ8h2nxXwcqsk4Tyz+3rFH6DxleAMil+tthcULSgLFiygd+/e3nACMHjwYDweDwsXLjzlcS6XyyecADRs2JCEhAQOHrTnTa1qpexlkL8ZkvtbXYmIWMF1NnR6Bor2wpwusOfLSh2eGLaRG1OvYmijW9hX3IW5B5+3Tzg5puWt5tpH22ZZXUmtERQBJSMjg7S0NJ9tLpeLpKQkMjIyKnWubdu2cejQIVq10rLjNWb72xCeAPEdra5ERKwS3Qw6/w3qNYb5l8PCm894356GESu4MuUOxrToQOPIJSw4NI6fDo+lxKhfQ0VXQkwaNDjfXBvF47a6mlohKNqh8vLycLnKz/yIjY0lNze3wucxDIMnn3yS5ORkLr/88kCWKKfiKYXt75pTix0hVlcjIlaKSIRzJpjrIe18D3a8Y/5ST74AYs8FRwhtw47QOWklLaLmkxKxhqNliazMu5VNBZdbNxC2oprfCMvug4yZ0Pp2q6sJekERUAJl6tSp/Pzzz7z22mtERUVZXU7dsO9rKD4IKRdZXYmI2IHDAY0uhZQBkLUQMhfC1tfNFZiB/pGQG9KUbHdr5h/6I3uLumEQJH/cRDeHpD5mK0rLWyHE5oHK5oIioLhcLvLz88ttz83NJTY2tkLneP/99/n73//OU089Re/evQNdopzKtlkQ3QKi0864q4jUIc5Qc9mBY0sPlB4F4Ktvwjh0OIhXYm42HJbdYy6B32qU1dUEtaAYg5KWllZurEl+fj6ZmZnlxqaczLx583j88ce57777GDZsWHWVKScqyTWn3SVfaP7VJCJyKqFREBqFQRCHEzDH2iT2gvWTwFNmdTVBLSgCSr9+/Vi0aBF5ef9b6Gfu3Lk4nU769Olz2mMXL17M2LFjuf766xkzZkx1lyrH2/WhuQy0Zu+ISF3SdBjkb4LdH1ldSVALioAyfPhwoqOjGTNmDD/++COzZ89m8uTJDB8+3GcNlBEjRnDJJZd4n2/dupUxY8bQokULrr76alauXOn92rlzpxUvpW7JeAviO5sD40RE6gpXG4jrBOue1uqyfgiKMSixsbHMnDmTiRMnMmbMGKKjoxk2bBgPPvigz34ej4eysv81qa1atYr8/Hzy8/O58cYbffa99tprz7gSrfihIAMyF0DbB8+8r4hIbdP0OlgzAfZ/Yy6HL5UWFAEFoFWrVsyYMeO0+8ya5btAztChQxk6dGg1ViWnlDETQqLMKYQiInVNXCeIaQUb/qaAUkVB0cUjQcbwQMYMc+0TLW0vInWRwwFNroH9X8Ph1VZXE5QUUCTwDnwPR3dCysVWVyIiYp0GfSAiCX59zupKgpICigTe1jchqol5/w0RkbrKGQqNr4Dt/4Kje6yuJugooEhgleTC7n9D8gCtfSIi0nAQOMNg08tWVxJ0FFAksHb8CzwlWtpeRATMBegaXgKbp0HpEaurCSoKKBJYm6dDQjetfSIickzjK8CdB9vesrqSoKKAIoGTvQxyVkLDS62uRETEPiJToEEv+PV5c5ajVIgCigTOltcgogEkdLW6EhERe2l8NeRvhr1fWl1J0FBAkcAoPWLevTPlYnAEya3RRURqiutsqN/WbEWRClFAkcDY8R6UFkDDgVZXIiJiPw6HORblwHdauK2CFFDEf4YBG182B8dGppx5fxGRuujYwm0bX7C6kqCggCL+O7TYHBybOsTqSkRE7MsZav6c3P4OFB6wuhrbU0AR/236B0Q2hPguVlciImJvDQcBTtj8T6srsT0FFPFPURbs/D9odBk49HESETmtsBhoOAA2/x1KC62uxtb0G0X8s/VV878aHCsiUjGNr4LiQ7D9basrsTUFFKm6shLYOBWS+0OYy+pqRESCQ71USOxp3uVYC7edkgKKVN2uD6FoHzS+0upKRESCS5NrIO9X2DvX6kpsSwFFqsYwzPQf3wWim1tdjYhIcHG1g/ptYMOzVldiWwooUjVZi8x776j1RESk8hwOaHItHPwPHFpqdTW2pIAiVbN+MkQ1gXjdd0dEpEoa9DLHo6yfbHUltqSAIpWXsw72fApNhmpqsYhIVTlCzJsI7poN+VusrsZ29NtFKm/9ZHO55uQLra5ERCS4pQyAsFjYMMXqSmxHAUUq58gO2PEvcx6/M8zqakREgltIBDS+HDLehMJ9VldjKwooUjnrn4XQKGh0qdWViIjUDqmXm3/wbfib1ZXYigKKVNyRXebKsY2vgpB6VlcjIlI7hEabIWXzNCjKtLoa21BAkYpb/wyERELqFVZXIiJSuzS+EjBg4wtWV2IbCihSMUd2wJbXzHn7oVFWVyMiUruEucybrm58ybxPjyigSAWtffK/zZBDrK5ERKR2ajIUjDKti/JfCihyZjnrYOsb0PQ6jT0REaku4bFmV8+mqZrRgwKKVMTKP0BkilpPRESqW5NrzAXc1j1tdSWWU0CR0zvwPez9ElreonVPRESqW2iMGVI2vwIFGVZXYykFFDk1TxksGwuus6FBH6urERGpGxpfBeEuWDHO6kospYAip7ZlGuSsgrTbzDtviohI9QuJhOY3w64PIHOR1dVYRgFFTq7wAKx6DBpeAq62VlcjIlK3pFwEMa1h2QNgeKyuxhIKKHJyK/5g/rflrdbWISJSFzmckDYaspfAtresrsYSCihS3t65sP0taHGruXiQiIjUvLhzzLvGL/99nVy8TQFFfJXkwOLbIL6L2b0jIiLWSRsNnuL/tWrXIQoo4mvZg2ZIOeseDYwVEbFaeDy0uAUy3oAD862upkYpoMj/7PwAts0wE3tkktXViIgIQKNBENsBfh4B7nyrq6kxCihiyt8CP4+GpAvUtSMiYicOJ7S5H4oOmrN66ggFFIGyIvjxN+aA2LPGqGtHRMRu6jU016TKeAN2fWx1NTVCAaWuMwyz5SR3HbR7GEKjrK5IREROpuEl0KC32dWTv8XqaqqdAkpdt/YvsONdaPsgxLSyuhoRETkVhwPa3Aeh9WHBtVB6xOqKqpUCSl229Q1Y8zi0uBmSdK8dERHbC42G9uPMFpSfbjXvmVZLKaDUVdv/BYtvh0aXQdPrra5GREQqKro5nD3WHIuy/AGzq74WUkCpi7a/aybvlAHQ+i4NihURCTYNekHrdNj0Mqx7yupqqkWo1QVIDfv1BVj+oBlO2txjTl8TEZHgkzoY3Lmw+k/gKYFzn6hVf3AqoNQVHrd5P4dNL0GTodByRK36IIuI1EnNh4MzDNZOBHcedJkCzhCrqwoIBZS64Oge+PF6OPSL2SSYernVFYmISKA0vQ5CImHjVMj7Ffq8ay6RH+TUvl+bGQZkzIQvOkD+Zuj0jMKJiEhtlHo5nPtnyFwEc7tB5k9WV+Q3BZTaKmcNfHcp/DzSvDNx1xfAdbbVVYmISHWJ7wJd/gbOcJjXF1aOC+q1UoImoGzdupVRo0bRuXNn+vTpw+TJkykpKTnjcYZhMH36dPr370/Hjh254YYbWLlyZfUXbJW8jfDTKPiyM+RtgA5/MqejhbmsrkxERKpbvUZma3mLm+HX5+HT1uaaV55SqyurtKAIKLm5uYwYMQK3283UqVN58MEHef/995k0adIZj3311Vd56aWXGDlyJK+88gpJSUmMHj2aXbt21UDlNcRTCns+h/lXweftYM9n0Op2OG8qJHa3ujoREalJjhBoNgy6/R3qt4HFt8GnreDXF6Ekx+rqKiwoBsm+9957HDlyhJdffpm4uDgAysrKeOKJJ0hPTyclJeWkxxUXF/PKK68wevRoRo4cCcB5553HZZddxuuvv87jjz9eMy+gOpQegQPzYc8n5mI9xQchJs2cOpzc3xzVLSIidVdkCrT7PTQdCrs/hhUPwcpHoMnV5sDaRpdCeJzVVZ5SUASUBQsW0Lt3b284ARg8eDB//vOfWbhwIUOHDj3pccuXL6egoIDBgwd7t4WHh3PJJZcwb9686i47cEqPQv4mc1xJ9nLI+gmyl4FRCvVSzZtHpVxkBhQREZHjxaSZXf0tR0LmfDg4H3a+D45QSDgPkvpCYg+IOxfqnwVOe0QDe1RxBhkZGVx33XU+21wuF0lJSWRkZJz2OIC0NN9f3K1atWLmzJkUFRURGRlZqVrcbjeGYbBmzZpKHXdGZYXmWiWGB4yy/36Vmt03xrG+Qxc4B0L8YEgMMwdCOULBART99yuINDgHEjyBOVdICKzJCtw5nU7zfHYXqNcb6PfP7uerjnPWtfNV178Ru75eCJ6fC6eWDJFnQ7N08x4+nmLz906JG/aWwt5NwGYzoDhDzd8vznAIiw1YBSUlJTgquAZXUASUvLw8XK7ygzxjY2PJzc097XHh4eFERET4bHe5XBiGQW5ubqUDSkXf2MoxoHBfBXf1gFFsfrCCXAQEbhSUARQF+JxBEPgC9noD/f7Z/XzVcc66dj6oln8jtn69EBQ/F/xjmKHF4/7fpjAX5l/C/nM4HLUroNhJly5dqunMHavpvCIiIsEnKGbxuFwu8vPzy23Pzc0lNvbUTU8ul4uSkhKKi31bG/Ly8nA4HKc9VkRERKwTFAElLS2t3FiT/Px8MjMzy40vOfE4gG3btvlsz8jIIDU1tdLdOyIiIlIzgiKg9OvXj0WLFpGXl+fdNnfuXJxOJ3369DnlcV27diUmJoY5c+Z4t7ndbr7++mv69etXrTWLiIhI1QXFGJThw4cza9YsxowZQ3p6OgcOHGDy5MkMHz7cZw2UESNGsHfvXu8U4oiICNLT05k6dSoJCQm0adOGd999l5ycHG677TarXo6IiIicQVAElNjYWGbOnMnEiRMZM2YM0dHRDBs2jAcffNBnP4/HQ1lZmc+2O+64A8MweOONN8jOzqZdu3a8/vrrNG3atCZfgoiIiFSCwzAMw+oiRERERI4XFGNQREREpG5RQBERERHbUUARERER21FAEREREdtRQBERERHbUUARERER21FAqSMWLlzIQw89xMCBA2nbti1/+ctfKnxsfn4+jz32GD169KBLly7cd999HDx4sBqrtZfvvvuOq666inPPPZdBgwYxe/bsMx6ze/du2rZtW+7rN7/5TQ1UXLO2bt3KqFGj6Ny5M3369GHy5MmUlJSc8TjDMJg+fTr9+/enY8eO3HDDDaxcubL6C7aJqr5vAwYMOOln68R7jtVGO3bsYMKECVx99dW0b9+eK664okLH1fXPWlXfN6s/a0GxUJv474cffuDXX3+le/fu5ObmVurYBx54gC1btvD4448TERHBCy+8wB133MHs2bMJDa3dH6GlS5dyzz33MGzYMB577DF+/vln/vjHPxIdHc1ll112xuPHjh1Lz549vc+jo6Ors9wal5uby4gRI2jRogVTp07lwIEDTJo0iaKiIiZMmHDaY1999VVeeuklfv/739O2bVveeecdRo8ezSeffFLrF1L0530DGDRoEKNHj/bZFh4eXl3l2sbmzZuZP38+nTp1wuPxUNFlvOryZw2q/r6BxZ81Q+qEsrIy7+OLLrrIeOKJJyp03PLly402bdoYP/zwg3fb1q1bjbZt2xpffPFFwOu0m9GjRxs33HCDz7axY8cagwcPPu1xu3btMtq0aWPMmTOnOsuz3LRp04zOnTsbhw8f9m577733jHbt2hn79+8/5XFFRUVG165djSlTpni3FRcXGxdddJHx5z//uRortoeqvm+GUbl/v7XN8T/HHnnkEePyyy8/4zF1/bNmGFV73wzD+s+aunjqCKezav+rFyxYgMvl8rkpY1paGu3atWPBggWBKs+WSkpKWLx4cbmWkiFDhrB161Z2795tUWX2sWDBAnr37k1cXJx32+DBg/F4PCxcuPCUxy1fvpyCggIGDx7s3RYeHs4ll1xS6z9XUPX3ra6rys+xuv5Zg6r//LdacFYtNSYjI4OWLVvicDh8tqelpZGRkWFRVTVj586duN1u0tLSfLa3atUKoEKv//HHH6ddu3b07t2b8ePHk5OTUx2lWiYjI6Pc++NyuUhKSjrt+3Pseyd7b/fu3UtRUVHgi7WRqr5vx3z22Wecc845dOnShTvuuIONGzdWV6lBr65/1vxl5Wetdg8gEL/l5eVRv379cttjY2NZu3atBRXVnGNjdVwul8/2Y89PN5YnPDycG2+8kb59++JyuVi1ahXTpk1j7dq1fPDBB4SFhVVf4TUoLy+v3PsD5ufjdO9PXl4e4eHhRERE+Gx3uVwYhkFubi6RkZEBr9cuqvq+gTlwsWPHjqSmprJr1y6mTZvGTTfdxMcff1wnxlNUVl3/rPnD6s+aAkqQys/Pr9BMmqZNm9aJwXMVVZn3zR/Jyck8/vjj3uc9evTgrLPOIj09nXnz5jFkyBC/zi911/jx472Pu3XrRp8+fRg8eDCvv/66z2dOxF9Wf9YUUILU3LlzfT48p/Lll196uySqwuVysX///nLbc3NziY2NrfJ5rVKZ9+3Y68vPz/f5Xl5eHkClX/+FF15IVFQU69atqzUBxeVylXt/4MyfD5fLRUlJCcXFxT5/2ebl5eFwOILys1UZVX3fTiY5OZnzzjuPdevWBaq8WqWuf9YCqaY/awooQer666/n+uuvr/brpKWl8dNPP2EYhs84lG3bttGmTZtqv36gVeZ9KykpISwsjIyMDC644ALv9lP1addFJxuLlJ+fT2Zm5mnfn2Pf27ZtG2effbZ3e0ZGBqmpqbW+yb2q75tUXl3/rAUzDZKV0+rXrx+5ubn89NNP3m3btm1j/fr19OvXz8LKql94eDg9e/bkq6++8tl+rFWqSZMmlTrf999/z9GjRzn33HMDWaal+vXrx6JFi7ytSmC2UjmdTp+ZXyfq2rUrMTExzJkzx7vN7Xbz9ddf1/rPFVT9fTuZAwcOsGzZslr1uQqkuv5ZC6Sa/qypBaWO2LNnD2vWrAGgsLCQnTt3MnfuXACfabTt27fnmmuu4emnnwagS5cu9O3bl8cee4xHHnmEiIgInn/+edq2bcull15a8y+kht19993ceuutPP744wwePJjFixfz+eef8/zzz/vsd+L7NmnSJBwOB507d8blcrF69WpeeeUVzjnnHAYOHGjFS6kWw4cPZ9asWYwZM4b09HQOHDjA5MmTGT58OCkpKd79RowYwd69e5k3bx4AERERpKenM3XqVBISEmjTpg3vvvsuOTk53HbbbVa9nBpT1fft888/5/vvv+fCCy8kOTmZXbt2MX36dEJCQhg1apRVL6fGFBYWMn/+fMD8mVZQUOD9OdajRw8SEhL0WTuJqrxvdvisKaDUEYsXL+bRRx/1Pv/hhx/44YcfAHymjZWVleHxeHyOfeGFF3jmmWeYMGECpaWl9O3bl/Hjx9f6VWTBHBg2depUXnjhBT788ENSU1N58sknfdZUgPLvW6tWrXj33Xd5//33KSoqIiUlhWHDhnHffffVqvctNjaWmTNnMnHiRMaMGUN0dDTDhg3jwQcf9NnP4/FQVlbms+2OO+7AMAzeeOMNsrOzadeuHa+//nqdmIlS1fetSZMmHDx4kKeffpr8/Hzq169Pr169uO++++rE+3bo0CHuv/9+n23Hnr/11lv07NlTn7WTqMr7ZofPmsMwKrHmrYiIiEgN0BgUERERsR0FFBEREbEdBRQRERGxHQUUERERsR0FFBEREbEdBRQRERGxHQUUERERsR0FFBEREbEdBRQRkVrq3//+N23btvX5EgkWtWfNbZFa4pZbbuGXX3455ffDwsJwuVy0bNmSXr16MXToUBo3blyDFYqVpk6d6vN84MCBtGvXzqJqRKqPAopIkHG73Rw6dIhDhw6xdOlSXn31VR5++GFuueUWq0uTGvDyyy/7PG/cuLECitRK6uIRCXLFxcU8+eSTfPbZZ1aXIiISMGpBEQkC3377LWDe3XbPnj289tpr/Pjjjz77PP/881x55ZVWlCciEnAKKCJBoEmTJt7HzZo147zzzmPIkCHs2rXLu33Pnj3s2LGD5s2be7cVFhby0Ucf8Z///IcNGzaQk5NDSEgICQkJnHPOOVx22WUMGjSIkJCQctf897//zaOPPuqzbePGjWzdupVXX32VRYsWkZ2dTUJCAn379uV3v/udT53+Ki4u5s033+Tzzz9n586d1KtXjw4dOnDzzTczYMCAcmN1rr32WiZNmuR9vnv3bi6++GKfc7711lukpaXxyiuvMH/+fPbv309JSQkbN2702S83N5cPPviAH3/8kc2bN5Obm0tYWBhJSUl06tSJq666igsuuKBczY8++ij//ve/vc+HDh3KM888431eVFREt27dcLvdgPn/9Vj4POamm25i2bJl3ucPPPAAV155ZbnXcvw1j///1LhxY7777ruT7nvMnj17mD59OgsWLCAzM5PY2Fh69uzJmDFjaNWq1WmPFakpCigiQSg8PJz27dv7BBSA7Oxsb0BZunQpY8eO5cCBA+WO37NnD3v27OGrr76iffv2vPDCCz7B5lTmzp3Lww8/TElJiXfbgQMHmD17NnPmzGH69Ol0797dz1dnvo5Ro0bx66+/ercVFxezcOFCFi5cyKhRo6p03o0bN3LfffeRk5Nzyn2+/vpr/vjHP5KXl+ez3e12s2PHDnbs2MGnn35K7969mTJlComJid59evbs6RNQli9f7nOOVatWecMJmCFq//79NGzY0PsaV69e7XNMr169Kv06T+f7779n7NixHD161LstKyuLL774gvnz5/POO+9w9tlnB/SaIlWhMSgiQcgwDDIyMsptd7lcAKxevZrbbrvtpOHkROvXr2fEiBFkZmaecd/f//73PuHkeEePHuWee+7h4MGDZzzP6RiGwUMPPeQTTk705ptvsmLFikqf+69//etpw8m3337L/fffXy6cnMxPP/3E7bff7vOLvnfv3j77bN++naysLO/zpUuXljvP8dtWrlzpE2Cio6M599xzz1hLZdx7770+NR+voKCAv/zlLwG9nkhVKaCIBJGysjJ27tzJ+PHj2bx5s8/3EhMTadmyJYZhMH78eIqKirzfczqd3HXXXXzwwQe88847XHXVVT7H7tu3jylTppzx+qWlpdx+++18+OGHvPXWWwwYMMDn+zk5OfzjH//w4xXC/PnzWbRokc+2tLQ0pk+fzpw5c5g0aRJxcXE+v8grqrS0lBYtWvD8888zZ84c3nvvPe69917ADFgTJkzA4/F49w8PD+cPf/gDH330EW+++SZ9+/b1Od/69et5/fXXvc9TUlJo0aKFzz7HB5CTBZQlS5ac9DFAt27dCA0NpWHDhnz77bfluoMA/vCHP3i/9+233/Kvf/3rtO+B2+1mxIgRfPLJJ8yYMYOzzjrL5/vLli1j3759pz2HSE1QF49IEKjIAlt33nknTqeTpUuXlhtTkZ6ezgMPPOB93q1bNw4fPswPP/zg3fbZZ58xfvx4YmJiTnmNm2++mYcfftj7vEePHlxzzTU+rR2fffYZEyZMwOms2t8/n3zyic9zp9PJP//5T+8v/rS0NCIiInjwwQcrfe6oqCjefvttkpKSvNu6dOkCmF07x7d2AEyYMIHrr7/e+7xnz55cddVVbNmyxbvtvffe45577sHhcABml8z27du931+6dCmXXXYZpaWlrFy5EoCEhARycnLweDw+401ODDDHundCQ0NPOb4nPj6+UmN/Lr/8ch577DHv82eeeYZhw4b57LNx40YaNWpU4XOKVAe1oIgEOYfDwahRoxgxYgTASRd5u+GGG864rbS09IzdJif+InM4HAwdOtRnW0FBAVu3bq1Q7SezatUqn+c9evQo1yoxaNAgb3dWZfzmN7/xCSfHO7H1IiIigmuuucZnW0hIiE9gAXP8xrZt27zPTxwzciyArF+/3tu1cv7553tD55YtWzh8+DBut7vcaw/0+BOA3/72tz7P09LSyu2Tm5sb8OuKVJZaUESCVMOGDenZsyc33XQTnTt39m4/cQxIWFiYdxDm8Zo2bVpu25nGj5zsL/WTbcvKyirXdVBRJ7ZiNGvWrNw+ISEhNG7cuEJjRY53ugXNTnztjRo1IiwsrNx+J3u9Bw8e9P6i79mzJw6HA8MwAPj1118pKCjwaR0577zziI+PZ8OGDRiGwbJly2jQoIHP2JC4uLhqWYDtxEASGRlZbp+ysrKAX1ekshRQRILA8WMPwsLCqF+/PlFRURZWVHOOdZ0EQkpKSsDOdSoJCQm0adPG283m8XhYvny5T0Dp1q0bCQkJzJo1CzC7do6fDQRmy1EgX/sx8fHxPs9PNsVcxA4UUESCQGXGGCQnJ/s8d7vd7N+/v9yYghOnKAOn7P44Zvfu3eWmoO7evbvcfg0aNKhouSc9ds+ePd7nxz8+pqysjL1791b63KcbF3Pi+7Zv3z5KSkoIDw/32X6y13vi+9arVy+fcUBLly71dvXExcVx1llnkZCQ4P3+kiVLyr1n1dG9IxJMNAZFpJbp0aNHuW3vvffeGbeFhobStWvX0577ww8/9HluGIbPuh8AMTExJx3XUFGdOnXyeb548eJys0q++uqrgI+TOHH9luLi4nIDdsvKyvjggw98tiUmJpZ7vSeGi48++sg7vblLly44HA4aNGjgHVuzYcOGUw6QPdGJ3U7Hz9YSqU3UgiJSy5x33nm0adOGTZs2ebdNnz4dMO98W1xczP/93/+VWyr/yiuvPO0MHoC3336byMhIBg0aRGFhIW+++Wa59UquuOIKv7oNrrnmGr788kvvc7fbzciRI3n44Ydp2bIla9as8VmdNVAuvfRSnn32WZ8xMBMnTiQvL4/zzz+fnJwcXnvtNZ8ZPAA33nhjua6YHj16EBIS4h3Lcfz4lm7duvk83r59O2VlZRQUFHi3JyUlnXJF1/j4eJ/zffrpp5xzzjneFhmXy1WlAcQidqOAIlLLOBwOnnrqKW655RbvX9cej4dp06Yxbdq0kx7TqFEjHnrooTOeOzIykldffZVXX331pN93uVz87ne/q3rxQL9+/Tj//PN91kLZvn07Y8aMKVdLIFsPoqKieOKJJ7j33nu9a6EUFxczefLkUx7Trl07brvttnLbY2Ji6NChQ7lVYcE3oHTv3r1cqxSYA21PpUuXLnz11Vfe5ytWrPCZWXTPPfd413YRCWbq4hGphTp27Mhrr71WblzFybRr146ZM2eecfwJwNSpU085ODcqKoqpU6f6PRDV4XAwZcqU0679MmbMGDp06OCz7cSxIlUxcOBAXnjhBerXr3/GfXv16sXrr79+yvfjZF00kZGRPnWfd955FT72mNtvv/2ks4tEahsFFJFaqnv37nz99df8+c9/pl+/fiQlJREWFkZkZCSpqakMGjSI559/ntmzZ1foPjwAF1xwAR9//DFDhw6lYcOGhIWFkZyczNChQ/n0008DNrAzISGB999/nwceeIDWrVsTHh5OXFwcffv25bXXXuO+++5j586d5Y4JhEGDBvHNN9/w+9//np49e5KYmEhYWBhRUVE0a9aMK6+8kunTpzNz5sxyM2+Od7L3olOnTj7homnTpiedAn6697Fjx468/fbbDBw4kAYNGmgWjtRaDuPYZH0RkeOc6m7GdrB06dJyC45Nnz6dCy+80KKKRCTQ1IIiIrYzf/58Hn74YebPn+8zeLSkpIRvvvmm3HiZxo0bl7tRn4gENw2SFRHbcbvdfPrpp3z66ac4HA5iY2MJDQ0lJyeH0tJSn31DQ0N54oknAjIGRUTsQwFFRKrFwYMHyc/Pr/D+YWFhJ13W3jAM7xoiJ0pKSuKpp57iggsuqGqZImJTCigiUi2ee+45Pvroowrv37hxY7777jvAnN3y+OOP88svv7Bp0yays7PJy8sjIiKChIQE2rVrx4UXXsiQIUPqzJL/InWNBsmKSLUYN25clQOKiIgCioiIiNiOZvGIiIiI7SigiIiIiO0ooIiIiIjtKKCIiIiI7SigiIiIiO0ooIiIiIjtKKCIiIiI7SigiIiIiO38P7vBU24WUYFi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327041" y="973631"/>
            <a:ext cx="5120222" cy="9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 smtClean="0"/>
              <a:t>Desarrollo de las conclusiones</a:t>
            </a:r>
            <a:endParaRPr lang="es-ES" sz="28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73" y="2461662"/>
            <a:ext cx="5438103" cy="3212870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>
            <a:off x="6253316" y="3254477"/>
            <a:ext cx="314632" cy="98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6780627" y="3049298"/>
            <a:ext cx="5248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Puede interpretarse como un </a:t>
            </a:r>
            <a:r>
              <a:rPr lang="es-ES" b="1" u="sng" dirty="0" smtClean="0"/>
              <a:t>índice de desarrollo humano</a:t>
            </a:r>
            <a:endParaRPr lang="es-ES" b="1" u="sng" dirty="0"/>
          </a:p>
        </p:txBody>
      </p:sp>
      <p:sp>
        <p:nvSpPr>
          <p:cNvPr id="8" name="Rectángulo 7"/>
          <p:cNvSpPr/>
          <p:nvPr/>
        </p:nvSpPr>
        <p:spPr>
          <a:xfrm>
            <a:off x="6780626" y="3861308"/>
            <a:ext cx="49554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-Una </a:t>
            </a:r>
            <a:r>
              <a:rPr lang="es-ES" dirty="0"/>
              <a:t>vida larga y saludable, medida por la esperanza de vida al nacer.</a:t>
            </a:r>
          </a:p>
          <a:p>
            <a:r>
              <a:rPr lang="es-ES" dirty="0" smtClean="0"/>
              <a:t>-Un </a:t>
            </a:r>
            <a:r>
              <a:rPr lang="es-ES" dirty="0"/>
              <a:t>nivel de vida decoroso, medido por el </a:t>
            </a:r>
            <a:r>
              <a:rPr lang="es-ES" dirty="0" smtClean="0"/>
              <a:t>GDP (en el set de datos se encuentra per cápita)</a:t>
            </a:r>
          </a:p>
          <a:p>
            <a:r>
              <a:rPr lang="es-ES" dirty="0"/>
              <a:t>-Un crecimiento poblacional </a:t>
            </a:r>
            <a:r>
              <a:rPr lang="es-ES" dirty="0" smtClean="0"/>
              <a:t>sostenible, medido por el crecimiento poblacional. </a:t>
            </a:r>
          </a:p>
          <a:p>
            <a:r>
              <a:rPr lang="es-ES" dirty="0" smtClean="0"/>
              <a:t>-Una inflación controlada que no erosiona el poder adquisitivo de las personas.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39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5" name="AutoShape 2" descr="data:image/png;base64,iVBORw0KGgoAAAANSUhEUgAAAigAAAIcCAYAAADc5lU+AAAAOXRFWHRTb2Z0d2FyZQBNYXRwbG90bGliIHZlcnNpb24zLjcuMSwgaHR0cHM6Ly9tYXRwbG90bGliLm9yZy/bCgiHAAAACXBIWXMAAA9hAAAPYQGoP6dpAABnU0lEQVR4nO3dd3hUddrG8e9MKkmYNJJA6AFBQGlSBRERRbAjruiqFEt0seK6osuyulhYXGy4u4gNRFdflbULimVBQZHepYVeE0IapEwy5/3jLLMMoSSZSc6Z5P5cVy5nTk55ZhySO792HIZhGIiIiIjYiNPqAkREREROpIAiIiIitqOAIiIiIrajgCIiIiK2o4AiIiIitqOAIiIiIrajgCIiIiK2E2p1AcFmxYoVGIZBWFiY1aWIiIgEFbfbjcPhoEuXLmfcVwGlkgzDQGvbiYiIVF5lfn8qoFTSsZaTc8891+JKREREgsuaNWsqvK/GoIiIiIjtKKCIiIiI7SigiIiIiO0ooIiIiIjtKKCIiIiI7SigiIiIiO0ooIiIiIjtKKCIiIiI7SigiIiIiO0ERUDZsWMHEyZM4Oqrr6Z9+/ZcccUVlT7HjBkzaNu2Lenp6dVQoYiIiARSUCx1v3nzZubPn0+nTp3weDyVvhdOZmYmf//730lMTKymCkVERCSQgqIFZcCAAcyfP5+XXnqJDh06VPr4Z599lgEDBtCqVatqqE5EREQCLSgCitNZ9TKXLl3KN998w0MPPRTAikRERKQ6BUVAqaqysjImTpzIXXfdRXJystXliIiISAXV6oDyr3/9i8LCQkaOHGl1KSIiIlIJQTFItioOHTrESy+9xF//+lfCw8OtLkdEREQqodYGlBdffJG2bdvSrVs38vLyACgtLaW0tJS8vDyioqIIDa21L19ERCSo1drf0Nu2bWPJkiV079693Pe6d+/Oq6++Sr9+/SyoTERERM6k1gaUxx57zNtycszTTz9NZGQkY8eOpW3bthZVJiIiImcSFAGlsLCQ+fPnA7Bnzx4KCgqYO3cuAD169CAhIYERI0awd+9e5s2bB0C7du3KncflchEVFUXPnj1rrngRERGptKAIKIcOHeL+++/32Xbs+VtvvUXPnj3xeDyUlZVZUZ6InITHA34sYVTt5xMRe3MYlV03vo5bs2YNAOeee67FlYjY3+zZkJXl/3kaNIDrrvP/PCJircr8Dg2KFhQRCU5ZWbBvn9VViEgwUoOp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hOqNUFVMSOHTt4/fXXWbVqFZs3byYtLY3PP//8tMccPHiQGTNmsHDhQnbu3En9+vXp3r07Y8eOpXHjxjVUuYiIiFRFUASUzZs3M3/+fDp16oTH48EwjDMes27dOubNm8d1111Hp06dOHz4MP/85z+5/vrr+fzzz0lISKiBykVERKQqgiKgDBgwgIEDBwIwbtw41q5de8ZjzjvvPObMmUNo6P9eYteuXenfvz8ff/wxo0ePrrZ6RURExD9BEVCczsoPlXG5XOW2NWzYkISEBA4ePBiIskRERKSa1KlBstu2bePQoUO0atXK6lJERETkNOpMQDEMgyeffJLk5GQuv/xyq8sRERGR0wiKLp5AmDp1Kj///DOvvfYaUVFRVpcjIiIip1EnAsr777/P3//+d5566il69+5tdTkiIiJyBrW+i2fevHk8/vjj3HfffQwbNszqckRERKQCanVAWbx4MWPHjuX6669nzJgxVpcjIiIiFRQUXTyFhYXMnz8fgD179lBQUMDcuXMB6NGjBwkJCYwYMYK9e/cyb948ALZu3cqYMWNo0aIFV199NStXrvSeLyEhgWbNmtX46xAREZGKCYqAcujQIe6//36fbceev/XWW/Ts2ROPx0NZWZn3+6tWrSI/P5/8/HxuvPFGn2OvvfZaJk2aVP2Fi4iISJUERUBp0qQJGzduPO0+s2bN8nk+dOhQhg4dWp1liYiISDWp1WNQREREJDgpoIiIiIjtKKCIiIiI7SigiIiIiO0ooIiIiIjtKKCIiIiI7SigiIiIiO0ooIiIiIjtKKCIiIiI7SigiIiIiO0ooIiIiIjtKKCIiIiI7SigiIiIiO0ooIiIiIjtKKCIiIiI7SigiIiIiO0ooIiIiIjtKKCIiIiI7SigiIiIiO0ooIiIiIjtKKCIiIiI7SigiIiIiO0ooIgEKY/H3ucTEfFHqNUFiEjVOJ0wezZkZfl/rgYN4Lrr/D+PiEigKKCIBLGsLNi3z+oqREQCT108IiIiYjsKKCIiImI7CigiIiJiOwooIiIiYjsKKCIiImI7CigiIiJiOwooIiIiYjsKKCIiImI7CigiIiJiOwooIiIiYjsKKCIiImI7CigiIiJiOwooIiIiYjsKKCIiImI7CigiIiJiOwooIiIiYjsKKCIiImI7CigiIiJiOwooIiIiYjsKKCIiImI7CigiIiJiOwooIiIiYjsKKCIiImI7CigiIiJiOwooIiIiYjtBEVB27NjBhAkTuPrqq2nfvj1XXHFFhY4zDIPp06fTv39/OnbsyA033MDKlSurt1gRERHxW1AElM2bNzN//nyaN29Oq1atKnzcq6++yksvvcTIkSN55ZVXSEpKYvTo0ezatasaqxURERF/BUVAGTBgAPPnz+ell16iQ4cOFTqmuLiYV155hdGjRzNy5Eh69+7Nc889R1xcHK+//no1VywiIiL+CIqA4nRWvszly5dTUFDA4MGDvdvCw8O55JJLWLBgQSDLExERkQALioBSFRkZGQCkpaX5bG/VqhV79+6lqKjIirJERESkAmptQMnLyyM8PJyIiAif7S6XC8MwyM3NtagyEREROZNaG1BEREQkeNXagOJyuSgpKaG4uNhne15eHg6Hg9jYWIsqExERkTOptQHl2NiTbdu2+WzPyMggNTWVyMhIK8oSERGRCqi1AaVr167ExMQwZ84c7za3283XX39Nv379LKxMREREziTU6gIqorCwkPnz5wOwZ88eCgoKmDt3LgA9evQgISGBESNGsHfvXubNmwdAREQE6enpTJ06lYSEBNq0acO7775LTk4Ot912m2WvRURERM4sKALKoUOHuP/++322HXv+1ltv0bNnTzweD2VlZT773HHHHRiGwRtvvEF2djbt2rXj9ddfp2nTpjVWu4iIiFReUASUJk2asHHjxtPuM2vWrHLbHA4H6enppKenV1dpIiIiUg1q7RgUERERCV4KKCIiImI7CigiUuOclJIQtpn6oXtwUmp1OSJiQ0ExBkVEgl+kM4dOrpl0cr1FcsRaQh0lAHgMJzsK+7E0525+LbiGMsItrlRE7EABRUSqlRM358dPoV/iREIdxewu6sXK3JHkljYhBDfRoZk0q/cD16fewMHiDry/7wOyStpZXbaIWEwBRUSqTYJzNdc2v4kG4b+yseAKNhRcS5EnwXenYth8ZAjxYVvpHf88dzbrxqcHXmdt/nBrihYRW9AYFBGpHrs+4pqo8wl1FDI3cwor8m4rH06Oc9jdiq8y/8aeoh4Mbfhb2sX8uwaLFRG7UUARkcD79QX4YShZZV2YlzWJHHdahQ4rMyL5+fD97Co8n+sa3kTzevOrt04RsS0FFBEJrA3PwfIHoel1rCp5mDKjcjfmNAjhp8MPkllyNsNTr6F+yN5qKlRE7EwBRUQCZ+PLsOIhaDoMWtwKOKp0Gg9hLDz8MODgypQ7ACOQVYpIEFBAEZHA2P0ZLLsPGl8NLW4BR9XCyTElHhe/5IyhTcyXtA19M0BFikiwUEAREf8dXgULb4TEnpA2yu9wcsyeoh5sPTKQ8yPvh6KDATmniAQHBRQR8U9JLiy4Buo1hLPHgiOwP1ZW5I00O4rWTgzoeUXE3hRQRKTqDAN+SYeiTGj3CIRUbkBsRZR4XGS4r4PN0yB/S8DPLyL2pIAiIlWX8Qbs/D9oM8ZsQakmO0qvgPA4WDW+2q4hIvaigCIiVXNkByy9HxpeAkl9q/VSHiKg+Y1mGDq8ulqvJSL2oIAiIpVnGLDkdxBaD9Juq5lrJl8EEcmwYUrNXE9ELKWAIiKVt/MD2PsltLoTQqNq5prOUGh8Bez4FxzdXTPXFBHLKKCISOW482HpvdDgfGjQq2av3fBSCImAjVNr9roiUuMUUESkctZPBndOzXXtHC80ygwpW6aZQUlEai0FFBGpuKN74Ncp0PgqiEyypobGV4K7ALa/Y831RaRGhFZm55dffjlgF77nnnsCdi4RqSGrxoMzwrzXjlUiGkBiN9jyKpx1l3V1iEi1qnRAcQRoCWsFFJEgk7sets2E1jU4MPZUGl4C656C7BWQ0MXaWkSkWlSpi8cwDL++RCQIrXsGIpLMMSBWS+gG4Ymw9XWrKxGRalKlgOJwOMp9nWr7yfYTkSCTvxV2vAtNrgFnmNXVgCMEUi6C7bOgtNDqakSkGlSqiyc1NfWU38vKysLtdntbSGJjYwHIzc0FzPASEhJCcnJyVWsVEaus/yuEusyuFbtoeAns+hB2/Rta/tbqakQkwCoVUL777ruTbv/oo48YP348YWFhjB07lmHDhhETEwNAfn4+H374Ic899xylpaXcfPPNjB492v/KRaRmHN0DGTOgxU3mGiR2Ua8RuNrDjncUUERqIb+nGa9fv54//elPeDweHnjgAUaOHOkNJwD169dn1KhR3H///RiGwd/+9jeWLl3q72VFpKZs/qfZrdNosNWVlJd8AeybB8WHrK5ERALM74Dy6quvUlpaCsD5559/yv369jVvJmYYBq+/roFtIkGhrBi2TDfHe1g9c+dkGvQBDNj5odWViEiA+R1QlixZ4n2clZV1yv0yMzMBM6CsWrXK38uKSE3Y+SEUZ0Lq5VZXcnLhcRDXCbb/y+pKRCTA/A4oeXl53tk5L774IkePHi23z5EjR3jxxRe9zwsKCvy9rIjUhE0vmwEgqonVlZxa0gWQ+YM5VkZEao1KDZI9mYYNG7Jr1y4A1q5dy0UXXcSgQYNo0sT8gbZ7926++uorb5AxDIOGDRv6e1kRqW7Zy+HQz9D+UasrOb0GvWDLP2HH/0G7sVZXIyIB4ndAufjii3nzzTe94SM3N5cPPvjAZ5/jF2dzOBxcfPHF/l5WRKrb1jcgIhESe1hdyemFRkN8F9g1WwFFpBbxu4vnrrvuIiUlBfjfQm0nrhx7/CJtycnJ3HWX7p8hYmtlJbDjX5B0obkomt0l9oKsn6Bwv9WViEiA+B1QYmNjmTlzJi1atCgXSE4MLC1atODNN9/0LuImIja190soOWzO3gkGid3B4YTdn1hdiYgEiN8BBaBFixZ88skn/PGPf6Rjx46EhIR4Q0lISAjnnnsuf/zjH/nkk09IS0sLxCVFpDptmwkxrSG6udWVVEyYC2LPMVeVFZFawe8xKMeEh4dzyy23cMstt1BaWkpubi6GYRAXF0doaMAuIyLVrfgQ7PkC0kZYXUnlJPaEjDegJMecfiwiQS0gLSgnCg0NJTExkQYNGiiciASbHf8HeCCpn9WVVE6DXmCUmuFKRIJetQQUEQliO9831z4JtlaIiAZQvw3s/tjqSkQkAALWvFFWVsZXX33FkiVL2L9/P0ePHvWZXnw8h8PBzJkzA3VpEQmUokw4+AOcdbfVlVRNQnfY84k5Cykk3OpqRMQPAQkomzdvZsyYMd4F207n2CwfEbGhY7NgEntaW0dVJXY3726c+QM01HpLIsHM7y6eo0ePkp6ezs6dO8utf3KsBeX4xyJiY7s+hNgOwde9c0x0S7OrZ8/nVlciIn7yO6B8/PHH7N2712cxthPXQDn+sYjYVEkO7P8OGvS2upKqczggoRvs+RT080YkqPkdUP7zn/8AZiuJ0+mkf//+Pi0m/fv3Jzk5GcMwSE5O5tprr+Waa67x97IiEmh7PgPDbc6GCWYJ3aEgA/I3WV2JiPjB74CyefNmwGw1ufXWW5k2bZrP9ydMmMDnn39Ou3btyMzMJDU1lWeeecbfy4pIoO3+BOq3NbtIgllcR3CGq5tHJMj5HVBycnK8jwcMGHDSferXr8/dd9+NYRj84x//4IcffvD3siISQE7csO9rSDjP6lL8FxJhhpQ9n1ldiYj4we+A4na7vY8TExMBCAn5383FCgsLAWjdurV3m6YYi9hLSsgiKM2vHQEFzNeRuRDc+VZXIiJVFJCbBR5zbNxJvXr1vNu2bdsGQFZWlnfb+vXr/b2sSDkej73PZ2et6n2JERYPMa2sLiUw4ruaq8oe+M7qSkSkivxeByU2NpZDhw4BcPjwYQBSUlIoKCgA4OWXXwbgjTfeAMwQk5+vv2ok8JxOmD0bjsvCVdagAVx3nf/nCRZNnF/iiO/Mop+c5OX5f75GqdCpo//nqbJ6jaBeY9g7B5pcbWEhIlJVfgeU1NRUMjIyAMjMzASgbdu2bN26FYCNGzdy7733AninGicnJ/t7WZGTysqCffusriK4uEJ3E2ushYSHydsO2YcDcE6X/+fwW3wXM6AYhjn9WESCit9dPB06dPA+XrJkCQAXX/y/FRxPXLjN4XBw0UUX+XtZEQmQ1tFzMHBCfGerSwmshK5wdCfkbbS6EhGpAr8Dyrnnnkv9+vWJiYlh2bJlAAwePJj27dv7LNJ2bBG3pKQkfve731X6Olu3bmXUqFF07tyZPn36MHnyZEpKSs543OHDh5kwYQL9+/enc+fOXHHFFbz77ruVvr5IbdU6ai75jrMhrL7VpQRW7DnmdON9c62uRESqwO8unoEDBzJw4ECfbU6nk9dee42nnnqKr7/+GrfbTWhoKH379mX8+PEkJCRU6hq5ubmMGDGCFi1aMHXqVA4cOMCkSZMoKipiwoQJpz32/vvvJyMjg7Fjx9KoUSMWLFjA448/TkhICL/5zW8q/XpFahMHZbSM+o5Mx2Ds0CsTUCGR5rL9e7+Esx+wuhoRqaSA3c34RAkJCUyZMgW3283hw4eJjY0lIiKiSud67733OHLkCC+//DJxcXGAeffkJ554gvT0dFJSUk56XGZmJosXL+aZZ55h6NChAPTu3Zs1a9bwxRdfKKBIndcwYhX1QnLIdVg5orUaxXeB7e9AaSGE1jvz/iJiG3538ZxJWFgYycnJVQ4nAAsWLKB3797ecAJmN5LH42HhwoWnPK60tBQwF4o7XkxMjO4LJAK0jPqOUk8EBbSxupTqEd8VPMXm3Y1FJKhUe0AJhIyMDNLS0ny2uVwukpKSvDOITqZRo0b07duXadOmsWXLFgoKCvjyyy9ZuHAhv/3tb6u7bBHba1HvOzJL2mM4wqwupXpENTWX7t/3tdWViEglVaqL59FHHw3IRR0OB08//XSF98/Ly8N1knmLsbGx5ObmnvbYqVOn8uCDD3L55ZcD5iq348ePZ9CgQZUrWqSWceKmedQCNuQPhRirq6kmDgfEdYJ9XwF/s7oaEamESgWUjz76yDsbp6qOzeypTEDx51qPPvoo27dvZ8qUKSQlJbFo0SKefvppYmNjvaFFpC5KjVxGhPMIB4o7Usvm7/iK7wy/ToHCfeYCbiISFKo0SLamx2+4XK6Trj6bm5vrs9T+if7zn/8wd+5cPv30U9q2bQtAz549OXToEJMmTVJAkTqtZdR3lHiiyHa3rt0BJa4z4IB98yDtVqurEZEKCugYlBPXPDlxW1VbX9LS0sqNNcnPzyczM7Pc2JTjbdmyhZCQENq08R0A2K5dOw4ePOi9kaFIXdSy3rdklnTAIOTMOwez8FiIaQ37NQ5FJJhUqgWle/fup/ze2rVrKSoqwjAMYmNjady4MQB79uwhNzcXh8NBSEgIXbp0qXSR/fr1Y9q0aT5jUebOnYvT6aRPnz6nPK5x48aUlZWxceNGzj77bO/2devWkZiY6HNTQ5G6xImbpvV+Ym3+DVaXUjPi/zsOxfCAIyjmBojUeZUKKLNmzTrp9n/+858sWbKEmJgYnnnmGQYOHOhtLTEMg3nz5vHYY49x5MgR2rZty/jx4ytV5PDhw5k1axZjxowhPT2dAwcOMHnyZIYPH+6zBsqIESPYu3cv8+bNA8xgk5qayn333ceYMWNITk7mxx9/5KOPPvLeH0ikLmoYsZIwZyGZJe2tLqVmxHeGXR9Czurat6S/SC3l958SP//8My+99BIOh4NHHnmESy65pFwXz6WXXsof/vAHDMPgnXfe4dtvv63UNWJjY5k5cyYhISGMGTOGKVOmMGzYMMaNG+ezn8fjoayszPs8JiaGGTNm0L59e/72t79x9913M3/+fMaNG0d6erp/L1wkiDWr9yOlnnCyS1pZXUrNcLUDZ6Q5DkVEgoLfK8m++eab3pk5nTt3PuV+x3/v7bff9rmhYEW0atWKGTNmnHafk7XwNG/enBdeeKFS1xKp7ZrVW8gh91l4qKXrn5zIGWYue7/va2j/sNXViEgF+N2Csnr1au/jnTt3nnK/Y98zDIP169f7e1kRqTKDZvV+IKvk7DPvWpvEd4bMH81l70XE9vwOKEePHsXhcGAYBn/961/Zu3dvuX327NnD5MmTvV0/RUVF/l5WRKooPiyDmNCDZBbXkfEnx8R3Bk+RGVJExPb87uJp2rQpW7duxeFwsHPnTi699FJ69uzpM4tn8eLFPmNDmjZt6u9lRaSKmtUzf0HXuRaUqGYQngj750GjS6yuRkTOwO+AMnjwYKZOneptHSktLWXRokU++xwbo3Lsv4MHD/b3siJSRc0iF3LY3YISo1Yvz1aewwFxHc1xKF0mW12NiJyB3108t99+O2eddZY3fBwLIsd/HT+rp3Xr1tx+++3+XlZEqqhZvR/JKmlrdRnWiO8MOaug6KDVlYjIGfgdUCIiIpg5cyY9evTwCSTHfx3b3r17d958800iIiICUbuIVFKkM4ekiA11r3vnmLhO5n/3V26pAxGpeX538QAkJCTw1ltv8d133/HZZ5+xatUqDh06hGEYNGjQgI4dO3LVVVcxYMCAQFxORKooNXIJAIfqagtKRAJEtzDHobS40epqROQ0AhJQjhkwYIBCiIiNNY78hWJPDHmlqVaXYp24TuY4FMMwx6WIiC3pphQidUiTyMVkl7SmTv/Tj+8MhXsg71erKxGR06jDP6VE6hqDxpGLOVTS5sy71max54AjzOzmERHbqlQXz6233gqY99d57rnnSExM9G6rDIfDwcyZMyt9nIhUXWzoLmJCD3LIfZbVpVgrJAJi25ndPG3vs7oaETmFSgWUX375xTtluLi4uNy2ijhx2rGI1IzGkYsB1IIC5jiU3f8Gj9u8T4+I2I66eETqiMaRv1BQmkKRJ97qUqwX3wVKj0DWT1ZXIiKnUOmAYhjGSbdV9EtErNEk8mcOlbS2ugx7iEmDsFjYp3EoInZVqS6ea6+91vs4KioKgGuuuUZdNiI256SURpHLWZt/g9Wl2IPD+d/pxl9Bp4lWVyMiJ1GpgPLMM8+U2zZp0qSAFSMi1aNB+AbCnUc5VFLHB8geL74zbJoKxdnmAm4iYisagyJSBzSKXA7AYXeaxZXYSHxnwIADWvZexI5qJKAcOnSIo0eP1sSlROQkUiOWketuQqkRZXUp9hHRAKKbm9ONRcR2/F7qvqioiE2bNnmfn3322YSHhwMwY8YMpk2bRm5uLgA9evRg4sSJNGvWzN/LikglNIpcptaTkzk2DkXL3ovYjt8tKN9//z033HADN9xwA3feeSchISEAzJkzh0mTJpGTk+OdwbN48WJGjx5NUVGR34WLSMU4KKNhxEqy3a2sLsV+4rvA0V2Qv+nM+4pIjfI7oKxevdo7ffjCCy/0BpRjK8U6HA7vF8CePXuYPXu2v5cVkQpKDN9EuPMoh0vUglJObAdz2fu9c62uRERO4HdAWbt2rfdxt27dACgoKGD16tU4HI6TroHy/fff+3tZEamg1IhlAGpBOZmQSDOk7FNAEbEbvwPKgQMHvI9btTJ/AG7YsAGPxwNA7969WbJkCVdeeSVgLuq2ZcsWfy8rIhXUKHI5+aWNcBsxVpdiTwld4OB8KC20uhIROY7fASU7O9v7ODExEYBt27Z5tw0ePJj69etz4403ercdPnzY38uKSAWlRiwlW907pxZ/HpQVQuYPVlciIsfxO6AcP+C1tLQU8A0oaWnmD8YGDRp4tx1rXRGR6uXAQ8PIFRxW986pRTWFiCSNQxGxGb8DyrEl7wE2btwImANnj2natCkAJSUlgDloNj5eNysTqQnxYVuJcBZo/MnpOBzmbJ69X1pdiYgcx++A0qRJE+/jv/zlL9x5550sW2YOynO5XKSkpABw8OBB734JCVpWWqQmNIpYAWgF2TOK7wr5G6Fgu9WViMh/+R1Qjs3cAcjJyeGHH8x+XIfDQe/evb3fO9a6AtCiRQt/LysiFdAwYiVHShtQ7Im1uhR7i+8IjhDN5hGxEb8Dyo033khYWBhAubsa//a3v/U+XrRokfdx165d/b2siFRASsRKckpbWF2G/YXGgOtsdfOI2IjfAaVly5ZMmTIFl8vlXe8kMjKSRx55hO7duwPmvXh++uknwJxmrIAiUjMaRa7ksLul1WUEh/jzYP+3UKaVrkXswO978QBceumlXHTRRWzevJnS0lJat27tM3g2Pj6eX375xfv8+O+JSPWICsmkfug+chRQKiaxG2x/Cw7Mh9RBVlcjUucFJKAAhIWF0b59+5N+z+l0KpSI1LCGEasA1IJSUVHNISLZ7OZRQBGxnN9dPCJiTykRq3B7IikobWh1KcHB4YCErrD3c/PuxiJiqYC1oBiGwfLly9m4cSN5eXneRdtO5Z577gnUpUXkJBpGrCTH3QKDEKtLCR4J3cyZPPmbwNXW6mpE6rSABJRFixbxpz/9ib1791b4GAUUkerVUDN4Ki+uIzjDYc8XCigiFvO7i2f16tWkp6ezd+9enzsXn+5LRKpXiKOYBuG/ctjdwupSgktIJMSdC3s+tboSkTrP74Dyz3/+E7fbDZjroJzpS0SqX1L4ekIcpeRoBdnKS+gBmT9CcfaZ9xWRauN3F8+KFSu8weNY60hcXByRkZE4nRqDK2KFhhGrMAwHOe7mVpcSfBJ7wJZ/wt450PK3Z95fRKqF3wHl6NGj3sc9evTghRde0L12RCyWErGa/NJGlBr1rC4l+EQkQv2zYPcnCigiFvK7iSMlJcXbcjJ27FiFExEbSA5fTW5pM6vLCF4JPWDfHCgrtroSkTrL74By4YUXeh8fuyePiFirYcRqcjRAtuoSe0BpARz4j9WViNRZfgeU9PR0oqOjAZg5c6bfBYmIf6JDDhIdmqnxJ/6IbgGRDWHPJ1ZXIlJn+T0Gxe128+ijj/KnP/2Jzz77jN27d3PTTTeRlpZGXFzcKY9LTU3199IichLJ4WsAtAaKPxwOSOwOuz6Gbi+DQwP+RWqa3wFlwIABPrN4VqxYwYoVK057jMPhYP369f5eWkROIiViNaWeCC1x768G58OezyBrMST1troakTonYH8WGIaBw+HQYm0iFkuJWENuaTMtce8v19kQHg+7PrS6EpE6KWAB5VgrihZqE7FWSsRqctyaweM3Rwgk9oSdH+rmgSIWCEhAqWiriVpORKqXgzKSwtdpBk+gNDgfju6Ew8utrkSkzvF7DMpbb70ViDpEJAASwrYS5izSANlAiT0HwlywczYknGd1NSJ1it8BpUePHoGoQ0QCICViNYCmGAeKMxQSusPOD6DTU+bsHhGpEZo7J1KLJEespbAsnmJPnNWl1B5JF0DBFji80upKROoUv1tQTlRQUMDy5cvJzMykqKiIa6+9lqioqEBfRkROIjl8rQbIBlpcRwiLhR3vQkIXq6sRqTMCFlCysrL429/+xueff05ZWZl3+0UXXcSPP/7I22+/DZgLtE2aNKnS59+6dStPPvkkK1asIDo6mquvvpoHHniA8PDwMx574MABnnvuOebPn8/Ro0dp3Lgxd999N1dddVWl6xCxs+SI1WSVnG11GbWLM9QcLLvjPeg8SYu2idSQgASU7du3M3LkSA4cOOAzU+fYtOJu3brx0EMP4Xa7cTgc3HnnnaSlpVX4/Lm5uYwYMYIWLVowdepUDhw4wKRJkygqKmLChAmnPfbgwYPccMMNtGzZkokTJxITE8PmzZspKSmp2osVsalQRxEJYVvZemSQ1aXUPsn9zJsHZv0ESX2srkakTvA7oJSWlnLPPfewf/9+AJ9VZY9JSEigd+/eLFiwAID58+dXKqC89957HDlyhJdfftm7fH5ZWRlPPPEE6enppKSknPLYZ599loYNG/Laa68REmIuXNW7t1aFlNqnQfivOB0edfFUB1c7iEiC7e8qoIjUEL/bKj/++GO2bNniXYjtVGud9O3b1/t46dKllbrGggUL6N27t8+9fQYPHozH42HhwoWnPK6goIA5c+Zw0003ecOJSG2VHL4WgNxSBZSAczjNYLLzffCUWl2NSJ3gd0D56quvALPFpFGjRrz55psnDSlnn/2/fvEtW7ZU6hoZGRnlWlxcLhdJSUlkZGSc8rh169bhdrsJDQ3l5ptvpkOHDvTp04dnn30Wt9tdqRpE7C45Yi0FpSmUGhqUXi2SL4TiTNj3ldWViNQJfgeUDRs2AGbXzkMPPXTK7pMGDRoAZpDJzMys1DXy8vJwuVzltsfGxpKbm3vK47KysgAYP34855xzDq+//jojRoxg5syZvPTSS5WqQcTuksPXqPWkOkWnQXRLyJhpdSUidYLfY1BycnK8j9u1a3fK/Y6f2VNTA1Q9Hg8A559/PuPGjQOgV69eHDlyhDfeeIMxY8YQGRlZI7WIVLfkiLXsKepudRm1l8MBKf1h+ztQcti8kaCIVBu/W1CO/wV/9OjRU+63fft27+Po6OhKXcPlcpGfn19ue25uLrGxsac9DsxQcrzevXtTUlLCjh07KlWHiF1FOPOIC9tJrgbIVq/k/mCUmVOORaRa+R1QGjZs6H08f/78k+5jGAbvvPMOYHYFpaamVuoaaWlp5caa5Ofnk5mZedrZQK1btz7teYuLiytVh4hdJYWvByCnVEvcV6vweIjvAhkzrK5EpNbzO6B07doVMEPItGnTePPNN32+v3DhQu666y5+/vnncsdUVL9+/Vi0aBF5eXnebXPnzsXpdNKnz6mn/DVu3Jg2bdqwaNEin+2LFi0iMjLyjAFGJFgkh6/FYzjJczexupTaL2UAHPoFctdbXYlIreZ3QLn22msBs2XE7XYzefJk7/cMw2DChAne9U9OPKaihg8fTnR0NGPGjOHHH39k9uzZTJ48meHDh/usgTJixAguueQSn2MffPBBvvvuO5566ikWLlzItGnTeOONNxg5cqSW4JdaIzliLfmlqXg488rK4qfEnubS91tetboSkVrN74DSpUsXBg0ahGEYJ10H5djzY+ukDBkyhHPOOadS14iNjWXmzJmEhIQwZswYpkyZwrBhw7wDX4/xeDw+g3EBBgwYwHPPPcdPP/1Eeno677//Pvfeey8PPPBA5V+siE2ZM3iaWl1G3eAMM1tRMmZAaaHV1YjUWgFZ6v6pp54iOzubJUuWeFeSPZFhGHTv3p2//OUvVbpGq1atmDFjxmn3mTVr1km3DxkyhCFDhlTpuiLBIDliHduO9re6jLqj0SDY/RHsmg0tb7a6GpFaKSB3vYqJieHNN99k3LhxNG3aFMMwfL6aNGnCuHHjeOONNyo9g0dETq+e8xAxoQfI1QDZmlMvFeI6weZpVlciUmsF7G7GoaGhjBw50nvTwAMHDgCQkpJy2nvliIh/kiPWAWiKcU1rNAg2TIacdRDXwepqRGqdgAWU/Px8fv31V7Kzs3E4HCQkJNC2bVvq168fqEuIyEkkha/DY4SQX9rI6lLqlsSeEJ4Am6ZCD7WkiASa3wFl/vz5TJ8+nZUrV3pXbj0mJCSEzp07c+edd9KvXz9/LyUiJ5EcsY7c0qZ4CLO6lLrFGQaNLoNtb0GnpyEiweqKRGqVKo9Bcbvd/P73v+euu+5i+fLllJWVlRt7UlpaytKlS0lPT+fhhx+usSXuReqS5PA1Wv/EKo0GmXc33vqa1ZWI1DpVDij33XcfX3zxhTeMHJtGfOIXmDN4Pv/8c8aOHRuwwkXEZLagaPyJJcLjIfkCs5vHU2p1NSK1SpUCyowZM/j+++8BygWR47+O/75hGHz77bfeJe9FxH+RjoNEhRzSAFkrNb4Sju6GXf+2uhKRWqXSY1BKSkp45ZVXfNY7MQyD1NRUunXrRkpKCoZhcODAAZYuXcq+fft8Qso//vEPbrjhBkJDAzY+V6TOSnCaM3hyankLSmQ98BjgPPkyS1UWkHPGtDKnHK+fhKfJ9ThDAlekxwPOgCwGERznC7TqqM/ur7k2qXRK+Prrrzl8+LA3cMTExPDnP/+ZK664otwibYZh8OmnnzJx4kSOHDkCQHZ2Nl9//bUWThMJgHjnWsqMMApq+Qye8DAzSCxaBMfdkssvjVKhU8fAnDPReR3dIyfgPDiP2YsuJSvL//oaNIDrrvP/PMdzOmH2bGxbX6AF8vVCcLzm2qTSAWXx4sWAGT5CQ0OZNm0a3bp1O+m+DoeDq6++mkaNGjFq1CjvLJ+ff/5ZAUUkABKc68h1N8UgxOpSakReHmQfDsy5XK7AnTObTpzd5Czqr3uarKxL2bfP//qqS1YWtq4v0Ora661NKt1QlZGRAZjhY9CgQacMJ8fr0aOH9349AFu3bq3sZUXkJBKca8kr1Qwe6znY47gODs4n2fnzmXcXkTOqdEDZv3+/9/HAgQMrfNzxdxk+tsqsiPjBMIgPWUuOBsjaQrajF0Q147yIJ6wuRaRWqHRAyc/P9z5OS0ur8HEtW7YEzK6hvEB1IovUZYX7iHDkaoqxXTic0OwGmoXOpWnkIqurEQl6lQ4oRUVF3scxMTEVPu74fQsLdYtyEb/l6h48tpPUhzxPSy5qMN7qSkSCXqUDitvt/t/BlZhrdfwMn7KysspeVkROlLuOMiOcI2W6GadtOJxscd9IWtT3tKj3vdXViAS1Ss/iObZqrGEYDBgwoFLHHjvu2GBZEfFD7loKjGZ1ZgZPsDhY1pNDJWcxsME4Xtv1MxDgxVtE6gi/lps5ceXYM32JSADlrKXA09TqKqQcBytyR9Ck3i+cU///rC5GJGhVOaCc6t47p/sSkQAxDMhdR4FH40/s6GBJR3YV9mRgg0cIdRSd+QARKafKAaWyrSdqRREJoKO7oLRAAcXGVuaNoH7oHnrGvWh1KSJBqdJjULp3714ddYhIZfx3Bk+BoS4eu8ovbcKWI0PolziRNfm/1YJ6IpVU6YAya9as6qhDRCojdx04Iyk0kq2uRE5jdd5NNKv3I4OSHuCDfR9aXY5IUNE9GUWCUe46iG6G/gnbm9uIZnnuaDrUn03rqLlWlyMSVPTTTSQYHV4DUereCQY7Cvuxv6gTlyf/jjDHEavLEQkaCigiwcbwQN4GiNIA2eDgYEnO3dQP3cvFDR6zuhiRoKGAIhJsjmyHsqMQ3dzqSqSC8stSWZV3M73iX6J5vQVWlyMSFBRQRIJNzlrzvwooQWXjkSs5WNyBq1NGEe7IP/MBInWcAopIsMldC6ExEJ5gdSVSKU5+PnwfMaH7GJJ8j9XFiNieAopIsMlZa7aeaHXmoFNQ1oilOXfROfYtOtZ/2+pyRGxNAUUk2ORoBk8w2154EduOXsTlKXeRGLbR6nJEbEsBRSSYeNyQt1HjT4Lckpx0CssSGZ56jcajiJyCAopIMMnfDIYbohRQglmpEcUP2eOIDdvJNQ1HALpPmciJFFBEgol3Bo/WQAl2+aVN+OnwA7Sv/xH9Ex+3uhwR21FAEQkmuWvN2TthLqsrkQDYU9SLlbm30j/xL3Sq/5bV5YjYSqVvFigiFspZqxVka5n1BdcRE7qPqxreTn5ZKhlHB1pdkogtqAVFJJjkrFH3Tq1jLoV/oLgjw1OvoXHkYqsLErEFBRSRYFF6FAoy1IJSCxmE8kP2OHLczbm58WUkh6+xuiQRyymgiASL3PWAB6JbWF2JVIMyI4L5h8ZTWJbIiCYDiHeus7okEUspoIgEi5zVgENdPLWY24jhu0NPUOxxcWW9/pCjkCJ1lwKKSLDIWQP1UiEk0upKpBqVeFx8d+gvlOCCb/pB9jKrSxKxhAKKSLA4vEqtJ3VEicfF0qKJEJEE31wEB3+wuiSRGqeAIhIsctdoBdk6xE19OPcJiGkJ310Kuz+zuiSRGqWAIhIMCg9AcZYGyNY1oVFwzgRI6Ao/XAtb37S6IpEao4AiEgxyVpv/jWlhaRliAWc4tHsYGl4Ci0fDumfA0L17pPbTSrIiwSBnDTgjIDLF6krECo4QaH23eZuDVY9B4V7o+gI4Q6yuTKTaKKCIBIOc1RDd3PxFJXWTwwHNh0N4HGz6BxQdhN5vQUiE1ZWJVAt18YgEg5zVWkFWTI0ug/aPwO6P4T9DwJ1vdUUi1UIBRcTuPKXmKrIafyLHNOgN5zwOhxbDd5dAyWGrKxIJOAUUEbvL3wyeYk0xFl9x58C5EyFvA8y7EIoyra5IJKAUUETs7vBK878xaZaWITZUvzV0fAoKd8O3A6Aoy+qKRAJGAUXE7g6vNGfvhNW3uhKxo+jmZkvK0d3w3cVQnG11RSIBoYAiYneHV2iBNjm96GbQcSIc2WEOnC09YnVFIn4LmoCydetWRo0aRefOnenTpw+TJ0+mpKSkUueYMWMGbdu2JT09vZqqFAkww/hvQGlpdSVid9HNzVVnc1bDD8PA47a6IhG/BEVAyc3NZcSIEbjdbqZOncqDDz7I+++/z6RJkyp8jszMTP7+97+TmJhYjZWKBFjRfnOJ+xgFFKmA+mdB+3Gw/xtYcrdWnJWgFhQLtb333nscOXKEl19+mbi4OADKysp44oknSE9PJyXlzKtrPvvsswwYMIC9e/dWc7UiAXRsgKxaUKSi4rvAWWNg04sQ1xHa3md1RSJVEhQtKAsWLKB3797ecAIwePBgPB4PCxcuPOPxS5cu5ZtvvuGhhx6qxipFqsHhlRAarSXupXIaXgxNroFlD8K+r62uRqRKgiKgZGRkkJbmO8XS5XKRlJRERkbGaY8tKytj4sSJ3HXXXSQnJ1dnmSKBd3il2XricFhdiQSbliMgvjMsvAmO7rG6GpFKC4qAkpeXh8vlKrc9NjaW3Nzc0x77r3/9i8LCQkaOHFlN1YlUIw2QlapyhMDZY81wu3C4uSKxSBAJioBSVYcOHeKll15i3LhxhIeHW12OSOW4CyB/iwbIStWFueDs30PWT7DmCaurEamUoAgoLpeL/PzyN8TKzc0lNjb2lMe9+OKLtG3blm7dupGXl0deXh6lpaWUlpZ6H4vYVs5qwFBAEf/Etodmw2Hd05D1s9XViFRYUMziSUtLKzfWJD8/n8zMzHJjU463bds2lixZQvfu3ct9r3v37rz66qv069cv4PWKBET2MnCE6S7G4r9mwyB7Kfw0ghBWAvWsrkjkjIIioPTr149p06b5jEWZO3cuTqeTPn36nPK4xx57jLy8PJ9tTz/9NJGRkYwdO5a2bdtWa90ifslearaeOMOsrkSCnSPEnG68/EF6RPyR3TxndUUiZxQUAWX48OHMmjWLMWPGkJ6ezoEDB5g8eTLDhw/3WQNlxIgR7N27l3nz5gHQrl27cudyuVxERUXRs2fPGqtfak4IhTSvt4QSTzQFZQ3JL21sdUlVd2ipbhAogRPVFJr/lnMyXuTniJvYW9zN6opETisoxqDExsYyc+ZMQkJCGDNmDFOmTGHYsGGMGzfOZz+Px0NZWZlFVYqljuyCxbdza0wKo5peSHrzbjyU1oRbGg+kceQvVldXee4CyPsVYlpbXYnUJk2uIt9owRUp6TjQz0qxt6BoQQFo1aoVM2bMOO0+s2bNOuN5KrKPBJn938KPNwCws3QImw73xoFBbOgu2tefzR3NevJj9iN8k/UMECTriRxeCXigvgKKBJAjhA0ld9Er8g90i53GktwxVlckckpBE1BETipjJvw8GuI7wdkPseVbFzn/vUfaYXcrdhReQNuYT+mb8FcinLl8efDvGMHQcJi9DJzhGiArAZfjOZvNRwZxcYNHWV9wPUfKtICl2FMQ/KQWOYUD82Hx7eay3udMMNd8OIFBCL8WXMvPh+/lvNjpDEoaa0GhVZC9FKLTwKm/ISTwVuXdgsNh0D/xz1aXInJKCigSnPK3wA/XQmwHaH23OUvhNDKOXsKy3DvoFf8i7WJm11CRfji0RANkpdqUeFyszbuB82Knkxy+xupyRE5KAUWCj6cMFt4IIVHQ7pEKtzJsPjKEHUf7cHXKKOLDTn8PJ0u58yF/k8afSLXafGQIBaWN/tuqaFhdjkg5CigSfDa9ZI7RaHs/hMVU4kAHv+TcQ4lRn2tTbsW2P5QPrwAMBRSpVh7CWJE3klbR39AqSnc8FvtRQJHgUrANVo2H1MvBdXalD3cb0Sw5fDfNohbSsf471VBgABz6BZyR5roVItVoT1EPDha3Y2CDR3HgsbocER8KKBJclt4LoTHQ4uYqn+JASSd2HO3LpUm/J8KZd+YDalrmT1D/rDOOqxHxn4NVebfSKHJFcIzNkjpFAUWCx8EfYO8X0HIEhEb5darluaOJcObSP/HxwNQWKIYBWYvA1cbqSqSOyCzpwJ6i87i4wR9xohuoin0ooEhwMAxYOc5cWTXp1PdfqqhCTwPW5w+je9zfiQ3dGYACA+ToTijaX6XuK5GqWpV3C4nhm+no0kKWYh8KKBIc9n5htiy0uAUcgfnYbjxyJaWeelyQ8FRAzhcQmT+Z/62vG1lKzclxp7Gz8Hz6JTypVhSxDQUUsT/DgJWPQey5EN85YKctNeqxvmAoXWLfIC50W8DO65esn6BeKoTHWV2J1DFr824gITyDjq63rS5FBFBAkWCwby7kroHmw8ER2HvpbD4yhBJPfS5M/EtAz1tlWYugvsafSM3LKW3JzsLe9EuYqFYUsQUFFLG/9X81uzxizwn4qcuMCNbnD6WTaxaxoTsCfv5KKS00bxKo8SdikbX5akUR+1BAEXvL+gUOzoem1wa89eSYLUcHUeKJpnf889Vy/grLXgZGKbg0/kSskeNOY1dhT/omPIODMqvLkTpOAUXsbcNfoV5jSOxZbZcoMyLZfGQIXWNfpZ7zULVd54yyFpkLtEW3sK4GqfPW5w+jQfgm2sX82+pSpI5TQBH7KtgOuz6CJldX+6Jlm45cjpNSusf9o1qvc1oHvofYdlqgTSx1yN2WfUWd6JfwJLa9HYTUCQooYl9bpkFoNCRfVO2XKvbEknF0IL3iXyTUUVjt1yvHUwqZP1TLOBuRylqXfz0NI1dzVvSXVpcidZgCithTWRFseRVSBkBIRI1c8teCq6nnzLbmHj3Zy6D0CMSdW/PXFjnBwZJzySxuxwXxz1hditRhCihiTzv+D0qyIXVIjV2yoKwRu4t60iv+eWq8afvgfyCknrlSrojlHKwvGEqzqIU0i/zR6mKkjlJAEXva9DLEdzUXLatBGwuuJDliPY1DvqnR67L/O3C1B2dozV5X5BT2FHUnx92MPgmTrC5F6igFFLGf7OWQvRQaXVbjlz5Ycg7ZJa04N7wGpxx73JC5EOI0/kTsxMmG/KG0jfmC5PA1VhcjdZACitjP1tchPBESu1twcQcbj1xB89A5kPtrzVzy0FIoO2Iu5S9iI9sL+1FQmkzfhL9aXYrUQQooYi+lR2H72+bgWIum2+442o9iIx42Ta2ZCx78HkKioH6rmrmeSAUZhLKx4CrOqf8ecaHbrS5H6hgFFLGXXbPBnQcNB1pWgocwdpUOgowZUJJT/RfcO9fs3tH6J2JDW45e+t+VlqdYXYrUMQooYi9bXoO4TlCvkaVl7HQPBk8JbH2jei9UnG2uIJvQrXqvI1JF/1tp+XWiQjKtLkfqEAUUsY/8LZC5wNLWk2NKiIekvrDpJfBU4z1J9n0FRhkkWDHeRqRiNh25AjDoGVdD3Z4iKKCInWTMhNAYSOxldSWmxlfCkR2w59Pqu8aezyGmFUQkVt81RPxU7HGRcfQSesRNJdyRb3U5UkcooIg9GB7YNhMa9KmxlWPPqP5ZENsBNvytes7vKYV9cyDhvOo5v0gAbSi4hghnPufFTbe6FKkjFFDEHg7Oh6O7IKX677tTKY2vNseIZC0O/LmzfoaSw+rekaBwtCyJbUf7c378FEIcxVaXI3WAAorYQ8ZMc9VYVzurK/GV2N2sa0M1zGDY+zmExZktNSJBYH3BdcSE7KeT6y2rS5E6QAFFrOcugJ0fQHJ/cDisrsaXIwQaX2VOfy7YFrjzGob5mhO6gUP/DCU45Jc2YVfR+VwQ/wwOSq0uR2o5/WQUS3g8xz3Z/RGUHbVf984xKRdDWP3AjkXJ+gkKMiD5wsCdU2qVyHrgqeF7VlbEuvxhxIdvo3XouwE/t8/PBanzdGcysYTTCbNnQ1YWDKk3iyjHOSz5T0qVz9coFTp1DGCBxwuJMGf0bH0dzhkfmDVats2CiGSI0/L2cnLhYeB0wKJFkJfn//kC9W/ksLsVuwt70DViInhuAmfgFhg8/ueCv1q3hosv9v88Yh0FFLFMVhbkH9xH47RvWZJzN9lHq34ulytwdZ1U6uWw+2OzFaWrn+NRyophx3vQ8GJ178gZ5eVB9mH/zxPIfyNr82/gsnoPmd2ULYYH7sSYPxf27fP/PA0a+H8OsZZ+Ooqlzqn/HgYh7CzsY3UppxcabYaUzdOgyM/VNPd+Ae4cSLZpl5bIGWS7zyKz7DxY+5fqXchQ6jQFFLFUJ9cs9hR1w23EWF3KmTW+EjBgw7P+nSdjJsScBdHNAlKWiBW2uG+AvA2w8/+sLkVqKXXxiGXinOtpFLmCBYcetbqUiglzmeuibHwRzrobYlpW/hz5W8zVY1unB74+kRqU6znbXMNn9QRodj04w6wuqUqiQjJpGrmIBuEbAYNSox67Cnuzv7gLHv2KtJTefbHMWaHvUOyJYW9REN0or+lQ2D8PVj4Kfd+r/PHrJ0F4nDn+RCTYtfgtLH/AbBVsfbvV1VSYEzdnx3xMr7gXaRa1EIASTzQeI4RQZxGhjhKKymL5Oed+fjo8lmJPrMUV100KKGINw+CssHfYVXg+HoLoL6+QSGhxM2x6ETLvh6TeFT/2yC7IeMs83hlefTWK1JSYNPOmmmufgJY3m/8+bK5V1NcMSb6HxPDNHCg+l0XZD3KwpANHy5IAB07cJIRvplm9n+gbP4mecVP57MArrC+43urS6xyNQRFrZC2ivnMH24/2t7qSyku5yLzB3y/p5oycitrwLITWg9TLqq82kZrW/CYo3AcbX7K6ktOKdB7muobDuaXJIEqNSOYcfJ5vs55ie+FFHC1LBsxFIj2EkVXSnuW5t/HZgVc4WNye36T+hoENxuFAA4JrkgKKWGP7vyj0JHGwpL3VlVSewwlt7jUHCK4eX7FjctfDlumQegWE1Kve+kRqUlQTaDQY1j4JRQetruakmkT+xF3NO9Mm5gsWZY/l26wnOexudcbjCj2JLDz8B5bnjuL8+Ge5KPJW88amUiMUUKTmedyw4//YV9aXoP0IxqRBi1vMe/Ts/+70+5aVwMKbIDIFmlxbM/WJ1KTmwwED1jxudSXlnB32KqOa9qPEE82cgy+wvbA/x1pLKsbBrwXXsjD7YVqHvgdL7zVvVSHVLkh/O0hQ2/c1lBxiX2l/qyvxT5OrIa4j/Hg9ZC8/9X5rJkDuOmj7oLkqrUhtE+aCZr+Bza9AzhqrqzEZZbDsAS6MvJOtRy7l26yn/tuVUzW7ivqwtuR3sPkfZmuRVDsFFKl52/8F0c3JN1pYXYl/HE5o9whENIBvL4Ksn32/7ykzp2Cu/6vZT1//zE3KIkEr9XKzu2fxnZZ3g4Q6Cunlvg42vcy6krtYmnsXRgDmhOwpu9T8t7zmz7D/2wBUKqejgCI1y11gLhmf1I/KNbPaVFgMnPsXqNcE5vWFH34Duz4yx5t8d4n5l1bz35rTk0VqM2eYuT7QoZ9hyyuWlVHPeYgRTS6mofEVtH+MXaVDAnuBZtdDfGez27Zwf2DPLT4UUKRm7f7EvHNxcj+rKwmc0Cg49wlodQdkLYIfhsIvd0PBFnN78xt0zx2pG2I7QMNLYcUjcHRvjV/eFbqL0U37khS+nnUhT0Fi98BfxBFidtcaZfDTCI1HqUZaB0Vq1va3wdXeHDBam4REQOoQaHQZFGdBeHzQrqwp4peWIyF7qfnLe8BXNRbOG4Rv4JbGlxLicDMvaxKJjRtX38XC46DNGPNeRNvfMdeAkYDTn3VSc4oyzVVYa1PryYkcTohMVjiRuissBtreDwe+gV+fq5FLNo1cxG1Nz8dDKPMyJ5FfWo3h5JiEbmZX9bIHoCir+q9XBymgSM3Z+b7536S+1tYhItUrvos5pX7lY3BoSbVeqm30J9zaZCB5pU34JvNpCj2J1Xo9H61uA08xrPh9zV2zDlFAkZqz7W2I72pOSRSR2q3FzeZ6QfOvMm/zEHAGveJeYHjqtewr7sL3WY/X/F3Rw+Ohxa2wbWa1B7G6KGgCytatWxk1ahSdO3emT58+TJ48mZKSktMec/DgQSZPnszVV19Nly5d6NevHw899BB79uypoarFqyDDHN2ffKHVlYhITXCGQYfHAAP+MwTceQE7dYijmCuS7+Ky5AfZUHAtP2b/AQ8W3d+q0SUQ3RyWj9WA2QALioCSm5vLiBEjcLvdTJ06lQcffJD333+fSZMmnfa4devWMW/ePAYPHsw//vEPxo0bx6ZNm7j++uvJzs6uoeoFgG3vmEu8J/a0uhIRqSnh8dDhT1CwDb4fAiU5fp/SFbqL0U0uoHPsDH4+fA8r80Zi6a8yR4g5MDjzR3MJBQmYoJjF895773HkyBFefvll4uLiACgrK+OJJ54gPT2dlJSTzwg577zzmDNnDqGh/3uZXbt2pX///nz88ceMHj26JsoXw4DtsyCxl1ZSFalropvBuX+GtRNhXj8Y8DXUa1iFExl0rP8OQ5LvodSI4JvMZ8h2nxXwcqsk4Tyz+3rFH6DxleAMil+tthcULSgLFiygd+/e3nACMHjwYDweDwsXLjzlcS6XyyecADRs2JCEhAQOHrTnTa1qpexlkL8ZkvtbXYmIWMF1NnR6Bor2wpwusOfLSh2eGLaRG1OvYmijW9hX3IW5B5+3Tzg5puWt5tpH22ZZXUmtERQBJSMjg7S0NJ9tLpeLpKQkMjIyKnWubdu2cejQIVq10rLjNWb72xCeAPEdra5ERKwS3Qw6/w3qNYb5l8PCm894356GESu4MuUOxrToQOPIJSw4NI6fDo+lxKhfQ0VXQkwaNDjfXBvF47a6mlohKNqh8vLycLnKz/yIjY0lNze3wucxDIMnn3yS5ORkLr/88kCWKKfiKYXt75pTix0hVlcjIlaKSIRzJpjrIe18D3a8Y/5ST74AYs8FRwhtw47QOWklLaLmkxKxhqNliazMu5VNBZdbNxC2oprfCMvug4yZ0Pp2q6sJekERUAJl6tSp/Pzzz7z22mtERUVZXU7dsO9rKD4IKRdZXYmI2IHDAY0uhZQBkLUQMhfC1tfNFZiB/pGQG9KUbHdr5h/6I3uLumEQJH/cRDeHpD5mK0rLWyHE5oHK5oIioLhcLvLz88ttz83NJTY2tkLneP/99/n73//OU089Re/evQNdopzKtlkQ3QKi0864q4jUIc5Qc9mBY0sPlB4F4Ktvwjh0OIhXYm42HJbdYy6B32qU1dUEtaAYg5KWllZurEl+fj6ZmZnlxqaczLx583j88ce57777GDZsWHWVKScqyTWn3SVfaP7VJCJyKqFREBqFQRCHEzDH2iT2gvWTwFNmdTVBLSgCSr9+/Vi0aBF5ef9b6Gfu3Lk4nU769Olz2mMXL17M2LFjuf766xkzZkx1lyrH2/WhuQy0Zu+ISF3SdBjkb4LdH1ldSVALioAyfPhwoqOjGTNmDD/++COzZ89m8uTJDB8+3GcNlBEjRnDJJZd4n2/dupUxY8bQokULrr76alauXOn92rlzpxUvpW7JeAviO5sD40RE6gpXG4jrBOue1uqyfgiKMSixsbHMnDmTiRMnMmbMGKKjoxk2bBgPPvigz34ej4eysv81qa1atYr8/Hzy8/O58cYbffa99tprz7gSrfihIAMyF0DbB8+8r4hIbdP0OlgzAfZ/Yy6HL5UWFAEFoFWrVsyYMeO0+8ya5btAztChQxk6dGg1ViWnlDETQqLMKYQiInVNXCeIaQUb/qaAUkVB0cUjQcbwQMYMc+0TLW0vInWRwwFNroH9X8Ph1VZXE5QUUCTwDnwPR3dCysVWVyIiYp0GfSAiCX59zupKgpICigTe1jchqol5/w0RkbrKGQqNr4Dt/4Kje6yuJugooEhgleTC7n9D8gCtfSIi0nAQOMNg08tWVxJ0FFAksHb8CzwlWtpeRATMBegaXgKbp0HpEaurCSoKKBJYm6dDQjetfSIickzjK8CdB9vesrqSoKKAIoGTvQxyVkLDS62uRETEPiJToEEv+PV5c5ajVIgCigTOltcgogEkdLW6EhERe2l8NeRvhr1fWl1J0FBAkcAoPWLevTPlYnAEya3RRURqiutsqN/WbEWRClFAkcDY8R6UFkDDgVZXIiJiPw6HORblwHdauK2CFFDEf4YBG182B8dGppx5fxGRuujYwm0bX7C6kqCggCL+O7TYHBybOsTqSkRE7MsZav6c3P4OFB6wuhrbU0AR/236B0Q2hPguVlciImJvDQcBTtj8T6srsT0FFPFPURbs/D9odBk49HESETmtsBhoOAA2/x1KC62uxtb0G0X8s/VV878aHCsiUjGNr4LiQ7D9basrsTUFFKm6shLYOBWS+0OYy+pqRESCQ71USOxp3uVYC7edkgKKVN2uD6FoHzS+0upKRESCS5NrIO9X2DvX6kpsSwFFqsYwzPQf3wWim1tdjYhIcHG1g/ptYMOzVldiWwooUjVZi8x776j1RESk8hwOaHItHPwPHFpqdTW2pIAiVbN+MkQ1gXjdd0dEpEoa9DLHo6yfbHUltqSAIpWXsw72fApNhmpqsYhIVTlCzJsI7poN+VusrsZ29NtFKm/9ZHO55uQLra5ERCS4pQyAsFjYMMXqSmxHAUUq58gO2PEvcx6/M8zqakREgltIBDS+HDLehMJ9VldjKwooUjnrn4XQKGh0qdWViIjUDqmXm3/wbfib1ZXYigKKVNyRXebKsY2vgpB6VlcjIlI7hEabIWXzNCjKtLoa21BAkYpb/wyERELqFVZXIiJSuzS+EjBg4wtWV2IbCihSMUd2wJbXzHn7oVFWVyMiUruEucybrm58ybxPjyigSAWtffK/zZBDrK5ERKR2ajIUjDKti/JfCihyZjnrYOsb0PQ6jT0REaku4bFmV8+mqZrRgwKKVMTKP0BkilpPRESqW5NrzAXc1j1tdSWWU0CR0zvwPez9ElreonVPRESqW2iMGVI2vwIFGVZXYykFFDk1TxksGwuus6FBH6urERGpGxpfBeEuWDHO6kospYAip7ZlGuSsgrTbzDtviohI9QuJhOY3w64PIHOR1dVYRgFFTq7wAKx6DBpeAq62VlcjIlK3pFwEMa1h2QNgeKyuxhIKKHJyK/5g/rflrdbWISJSFzmckDYaspfAtresrsYSCihS3t65sP0taHGruXiQiIjUvLhzzLvGL/99nVy8TQFFfJXkwOLbIL6L2b0jIiLWSRsNnuL/tWrXIQoo4mvZg2ZIOeseDYwVEbFaeDy0uAUy3oAD862upkYpoMj/7PwAts0wE3tkktXViIgIQKNBENsBfh4B7nyrq6kxCihiyt8CP4+GpAvUtSMiYicOJ7S5H4oOmrN66ggFFIGyIvjxN+aA2LPGqGtHRMRu6jU016TKeAN2fWx1NTVCAaWuMwyz5SR3HbR7GEKjrK5IREROpuEl0KC32dWTv8XqaqqdAkpdt/YvsONdaPsgxLSyuhoRETkVhwPa3Aeh9WHBtVB6xOqKqpUCSl229Q1Y8zi0uBmSdK8dERHbC42G9uPMFpSfbjXvmVZLKaDUVdv/BYtvh0aXQdPrra5GREQqKro5nD3WHIuy/AGzq74WUkCpi7a/aybvlAHQ+i4NihURCTYNekHrdNj0Mqx7yupqqkWo1QVIDfv1BVj+oBlO2txjTl8TEZHgkzoY3Lmw+k/gKYFzn6hVf3AqoNQVHrd5P4dNL0GTodByRK36IIuI1EnNh4MzDNZOBHcedJkCzhCrqwoIBZS64Oge+PF6OPSL2SSYernVFYmISKA0vQ5CImHjVMj7Ffq8ay6RH+TUvl+bGQZkzIQvOkD+Zuj0jMKJiEhtlHo5nPtnyFwEc7tB5k9WV+Q3BZTaKmcNfHcp/DzSvDNx1xfAdbbVVYmISHWJ7wJd/gbOcJjXF1aOC+q1UoImoGzdupVRo0bRuXNn+vTpw+TJkykpKTnjcYZhMH36dPr370/Hjh254YYbWLlyZfUXbJW8jfDTKPiyM+RtgA5/MqejhbmsrkxERKpbvUZma3mLm+HX5+HT1uaaV55SqyurtKAIKLm5uYwYMQK3283UqVN58MEHef/995k0adIZj3311Vd56aWXGDlyJK+88gpJSUmMHj2aXbt21UDlNcRTCns+h/lXweftYM9n0Op2OG8qJHa3ujoREalJjhBoNgy6/R3qt4HFt8GnreDXF6Ekx+rqKiwoBsm+9957HDlyhJdffpm4uDgAysrKeOKJJ0hPTyclJeWkxxUXF/PKK68wevRoRo4cCcB5553HZZddxuuvv87jjz9eMy+gOpQegQPzYc8n5mI9xQchJs2cOpzc3xzVLSIidVdkCrT7PTQdCrs/hhUPwcpHoMnV5sDaRpdCeJzVVZ5SUASUBQsW0Lt3b284ARg8eDB//vOfWbhwIUOHDj3pccuXL6egoIDBgwd7t4WHh3PJJZcwb9686i47cEqPQv4mc1xJ9nLI+gmyl4FRCvVSzZtHpVxkBhQREZHjxaSZXf0tR0LmfDg4H3a+D45QSDgPkvpCYg+IOxfqnwVOe0QDe1RxBhkZGVx33XU+21wuF0lJSWRkZJz2OIC0NN9f3K1atWLmzJkUFRURGRlZqVrcbjeGYbBmzZpKHXdGZYXmWiWGB4yy/36Vmt03xrG+Qxc4B0L8YEgMMwdCOULBART99yuINDgHEjyBOVdICKzJCtw5nU7zfHYXqNcb6PfP7uerjnPWtfNV178Ru75eCJ6fC6eWDJFnQ7N08x4+nmLz906JG/aWwt5NwGYzoDhDzd8vznAIiw1YBSUlJTgquAZXUASUvLw8XK7ygzxjY2PJzc097XHh4eFERET4bHe5XBiGQW5ubqUDSkXf2MoxoHBfBXf1gFFsfrCCXAQEbhSUARQF+JxBEPgC9noD/f7Z/XzVcc66dj6oln8jtn69EBQ/F/xjmKHF4/7fpjAX5l/C/nM4HLUroNhJly5dqunMHavpvCIiIsEnKGbxuFwu8vPzy23Pzc0lNvbUTU8ul4uSkhKKi31bG/Ly8nA4HKc9VkRERKwTFAElLS2t3FiT/Px8MjMzy40vOfE4gG3btvlsz8jIIDU1tdLdOyIiIlIzgiKg9OvXj0WLFpGXl+fdNnfuXJxOJ3369DnlcV27diUmJoY5c+Z4t7ndbr7++mv69etXrTWLiIhI1QXFGJThw4cza9YsxowZQ3p6OgcOHGDy5MkMHz7cZw2UESNGsHfvXu8U4oiICNLT05k6dSoJCQm0adOGd999l5ycHG677TarXo6IiIicQVAElNjYWGbOnMnEiRMZM2YM0dHRDBs2jAcffNBnP4/HQ1lZmc+2O+64A8MweOONN8jOzqZdu3a8/vrrNG3atCZfgoiIiFSCwzAMw+oiRERERI4XFGNQREREpG5RQBERERHbUUARERER21FAEREREdtRQBERERHbUUARERER21FAqSMWLlzIQw89xMCBA2nbti1/+ctfKnxsfn4+jz32GD169KBLly7cd999HDx4sBqrtZfvvvuOq666inPPPZdBgwYxe/bsMx6ze/du2rZtW+7rN7/5TQ1UXLO2bt3KqFGj6Ny5M3369GHy5MmUlJSc8TjDMJg+fTr9+/enY8eO3HDDDaxcubL6C7aJqr5vAwYMOOln68R7jtVGO3bsYMKECVx99dW0b9+eK664okLH1fXPWlXfN6s/a0GxUJv474cffuDXX3+le/fu5ObmVurYBx54gC1btvD4448TERHBCy+8wB133MHs2bMJDa3dH6GlS5dyzz33MGzYMB577DF+/vln/vjHPxIdHc1ll112xuPHjh1Lz549vc+jo6Ors9wal5uby4gRI2jRogVTp07lwIEDTJo0iaKiIiZMmHDaY1999VVeeuklfv/739O2bVveeecdRo8ezSeffFLrF1L0530DGDRoEKNHj/bZFh4eXl3l2sbmzZuZP38+nTp1wuPxUNFlvOryZw2q/r6BxZ81Q+qEsrIy7+OLLrrIeOKJJyp03PLly402bdoYP/zwg3fb1q1bjbZt2xpffPFFwOu0m9GjRxs33HCDz7axY8cagwcPPu1xu3btMtq0aWPMmTOnOsuz3LRp04zOnTsbhw8f9m577733jHbt2hn79+8/5XFFRUVG165djSlTpni3FRcXGxdddJHx5z//uRortoeqvm+GUbl/v7XN8T/HHnnkEePyyy8/4zF1/bNmGFV73wzD+s+aunjqCKezav+rFyxYgMvl8rkpY1paGu3atWPBggWBKs+WSkpKWLx4cbmWkiFDhrB161Z2795tUWX2sWDBAnr37k1cXJx32+DBg/F4PCxcuPCUxy1fvpyCggIGDx7s3RYeHs4ll1xS6z9XUPX3ra6rys+xuv5Zg6r//LdacFYtNSYjI4OWLVvicDh8tqelpZGRkWFRVTVj586duN1u0tLSfLa3atUKoEKv//HHH6ddu3b07t2b8ePHk5OTUx2lWiYjI6Pc++NyuUhKSjrt+3Pseyd7b/fu3UtRUVHgi7WRqr5vx3z22Wecc845dOnShTvuuIONGzdWV6lBr65/1vxl5Wetdg8gEL/l5eVRv379cttjY2NZu3atBRXVnGNjdVwul8/2Y89PN5YnPDycG2+8kb59++JyuVi1ahXTpk1j7dq1fPDBB4SFhVVf4TUoLy+v3PsD5ufjdO9PXl4e4eHhRERE+Gx3uVwYhkFubi6RkZEBr9cuqvq+gTlwsWPHjqSmprJr1y6mTZvGTTfdxMcff1wnxlNUVl3/rPnD6s+aAkqQys/Pr9BMmqZNm9aJwXMVVZn3zR/Jyck8/vjj3uc9evTgrLPOIj09nXnz5jFkyBC/zi911/jx472Pu3XrRp8+fRg8eDCvv/66z2dOxF9Wf9YUUILU3LlzfT48p/Lll196uySqwuVysX///nLbc3NziY2NrfJ5rVKZ9+3Y68vPz/f5Xl5eHkClX/+FF15IVFQU69atqzUBxeVylXt/4MyfD5fLRUlJCcXFxT5/2ebl5eFwOILys1UZVX3fTiY5OZnzzjuPdevWBaq8WqWuf9YCqaY/awooQer666/n+uuvr/brpKWl8dNPP2EYhs84lG3bttGmTZtqv36gVeZ9KykpISwsjIyMDC644ALv9lP1addFJxuLlJ+fT2Zm5mnfn2Pf27ZtG2effbZ3e0ZGBqmpqbW+yb2q75tUXl3/rAUzDZKV0+rXrx+5ubn89NNP3m3btm1j/fr19OvXz8LKql94eDg9e/bkq6++8tl+rFWqSZMmlTrf999/z9GjRzn33HMDWaal+vXrx6JFi7ytSmC2UjmdTp+ZXyfq2rUrMTExzJkzx7vN7Xbz9ddf1/rPFVT9fTuZAwcOsGzZslr1uQqkuv5ZC6Sa/qypBaWO2LNnD2vWrAGgsLCQnTt3MnfuXACfabTt27fnmmuu4emnnwagS5cu9O3bl8cee4xHHnmEiIgInn/+edq2bcull15a8y+kht19993ceuutPP744wwePJjFixfz+eef8/zzz/vsd+L7NmnSJBwOB507d8blcrF69WpeeeUVzjnnHAYOHGjFS6kWw4cPZ9asWYwZM4b09HQOHDjA5MmTGT58OCkpKd79RowYwd69e5k3bx4AERERpKenM3XqVBISEmjTpg3vvvsuOTk53HbbbVa9nBpT1fft888/5/vvv+fCCy8kOTmZXbt2MX36dEJCQhg1apRVL6fGFBYWMn/+fMD8mVZQUOD9OdajRw8SEhL0WTuJqrxvdvisKaDUEYsXL+bRRx/1Pv/hhx/44YcfAHymjZWVleHxeHyOfeGFF3jmmWeYMGECpaWl9O3bl/Hjx9f6VWTBHBg2depUXnjhBT788ENSU1N58sknfdZUgPLvW6tWrXj33Xd5//33KSoqIiUlhWHDhnHffffVqvctNjaWmTNnMnHiRMaMGUN0dDTDhg3jwQcf9NnP4/FQVlbms+2OO+7AMAzeeOMNsrOzadeuHa+//nqdmIlS1fetSZMmHDx4kKeffpr8/Hzq169Pr169uO++++rE+3bo0CHuv/9+n23Hnr/11lv07NlTn7WTqMr7ZofPmsMwKrHmrYiIiEgN0BgUERERsR0FFBEREbEdBRQRERGxHQUUERERsR0FFBEREbEdBRQRERGxHQUUERERsR0FFBEREbEdBRQRkVrq3//+N23btvX5EgkWtWfNbZFa4pZbbuGXX3455ffDwsJwuVy0bNmSXr16MXToUBo3blyDFYqVpk6d6vN84MCBtGvXzqJqRKqPAopIkHG73Rw6dIhDhw6xdOlSXn31VR5++GFuueUWq0uTGvDyyy/7PG/cuLECitRK6uIRCXLFxcU8+eSTfPbZZ1aXIiISMGpBEQkC3377LWDe3XbPnj289tpr/Pjjjz77PP/881x55ZVWlCciEnAKKCJBoEmTJt7HzZo147zzzmPIkCHs2rXLu33Pnj3s2LGD5s2be7cVFhby0Ucf8Z///IcNGzaQk5NDSEgICQkJnHPOOVx22WUMGjSIkJCQctf897//zaOPPuqzbePGjWzdupVXX32VRYsWkZ2dTUJCAn379uV3v/udT53+Ki4u5s033+Tzzz9n586d1KtXjw4dOnDzzTczYMCAcmN1rr32WiZNmuR9vnv3bi6++GKfc7711lukpaXxyiuvMH/+fPbv309JSQkbN2702S83N5cPPviAH3/8kc2bN5Obm0tYWBhJSUl06tSJq666igsuuKBczY8++ij//ve/vc+HDh3KM888431eVFREt27dcLvdgPn/9Vj4POamm25i2bJl3ucPPPAAV155ZbnXcvw1j///1LhxY7777ruT7nvMnj17mD59OgsWLCAzM5PY2Fh69uzJmDFjaNWq1WmPFakpCigiQSg8PJz27dv7BBSA7Oxsb0BZunQpY8eO5cCBA+WO37NnD3v27OGrr76iffv2vPDCCz7B5lTmzp3Lww8/TElJiXfbgQMHmD17NnPmzGH69Ol0797dz1dnvo5Ro0bx66+/ercVFxezcOFCFi5cyKhRo6p03o0bN3LfffeRk5Nzyn2+/vpr/vjHP5KXl+ez3e12s2PHDnbs2MGnn35K7969mTJlComJid59evbs6RNQli9f7nOOVatWecMJmCFq//79NGzY0PsaV69e7XNMr169Kv06T+f7779n7NixHD161LstKyuLL774gvnz5/POO+9w9tlnB/SaIlWhMSgiQcgwDDIyMsptd7lcAKxevZrbbrvtpOHkROvXr2fEiBFkZmaecd/f//73PuHkeEePHuWee+7h4MGDZzzP6RiGwUMPPeQTTk705ptvsmLFikqf+69//etpw8m3337L/fffXy6cnMxPP/3E7bff7vOLvnfv3j77bN++naysLO/zpUuXljvP8dtWrlzpE2Cio6M599xzz1hLZdx7770+NR+voKCAv/zlLwG9nkhVKaCIBJGysjJ27tzJ+PHj2bx5s8/3EhMTadmyJYZhMH78eIqKirzfczqd3HXXXXzwwQe88847XHXVVT7H7tu3jylTppzx+qWlpdx+++18+OGHvPXWWwwYMMDn+zk5OfzjH//w4xXC/PnzWbRokc+2tLQ0pk+fzpw5c5g0aRJxcXE+v8grqrS0lBYtWvD8888zZ84c3nvvPe69917ADFgTJkzA4/F49w8PD+cPf/gDH330EW+++SZ9+/b1Od/69et5/fXXvc9TUlJo0aKFzz7HB5CTBZQlS5ac9DFAt27dCA0NpWHDhnz77bfluoMA/vCHP3i/9+233/Kvf/3rtO+B2+1mxIgRfPLJJ8yYMYOzzjrL5/vLli1j3759pz2HSE1QF49IEKjIAlt33nknTqeTpUuXlhtTkZ6ezgMPPOB93q1bNw4fPswPP/zg3fbZZ58xfvx4YmJiTnmNm2++mYcfftj7vEePHlxzzTU+rR2fffYZEyZMwOms2t8/n3zyic9zp9PJP//5T+8v/rS0NCIiInjwwQcrfe6oqCjefvttkpKSvNu6dOkCmF07x7d2AEyYMIHrr7/e+7xnz55cddVVbNmyxbvtvffe45577sHhcABml8z27du931+6dCmXXXYZpaWlrFy5EoCEhARycnLweDw+401ODDDHundCQ0NPOb4nPj6+UmN/Lr/8ch577DHv82eeeYZhw4b57LNx40YaNWpU4XOKVAe1oIgEOYfDwahRoxgxYgTASRd5u+GGG864rbS09IzdJif+InM4HAwdOtRnW0FBAVu3bq1Q7SezatUqn+c9evQo1yoxaNAgb3dWZfzmN7/xCSfHO7H1IiIigmuuucZnW0hIiE9gAXP8xrZt27zPTxwzciyArF+/3tu1cv7553tD55YtWzh8+DBut7vcaw/0+BOA3/72tz7P09LSyu2Tm5sb8OuKVJZaUESCVMOGDenZsyc33XQTnTt39m4/cQxIWFiYdxDm8Zo2bVpu25nGj5zsL/WTbcvKyirXdVBRJ7ZiNGvWrNw+ISEhNG7cuEJjRY53ugXNTnztjRo1IiwsrNx+J3u9Bw8e9P6i79mzJw6HA8MwAPj1118pKCjwaR0577zziI+PZ8OGDRiGwbJly2jQoIHP2JC4uLhqWYDtxEASGRlZbp+ysrKAX1ekshRQRILA8WMPwsLCqF+/PlFRURZWVHOOdZ0EQkpKSsDOdSoJCQm0adPG283m8XhYvny5T0Dp1q0bCQkJzJo1CzC7do6fDQRmy1EgX/sx8fHxPs9PNsVcxA4UUESCQGXGGCQnJ/s8d7vd7N+/v9yYghOnKAOn7P44Zvfu3eWmoO7evbvcfg0aNKhouSc9ds+ePd7nxz8+pqysjL1791b63KcbF3Pi+7Zv3z5KSkoIDw/32X6y13vi+9arVy+fcUBLly71dvXExcVx1llnkZCQ4P3+kiVLyr1n1dG9IxJMNAZFpJbp0aNHuW3vvffeGbeFhobStWvX0577ww8/9HluGIbPuh8AMTExJx3XUFGdOnXyeb548eJys0q++uqrgI+TOHH9luLi4nIDdsvKyvjggw98tiUmJpZ7vSeGi48++sg7vblLly44HA4aNGjgHVuzYcOGUw6QPdGJ3U7Hz9YSqU3UgiJSy5x33nm0adOGTZs2ebdNnz4dMO98W1xczP/93/+VWyr/yiuvPO0MHoC3336byMhIBg0aRGFhIW+++Wa59UquuOIKv7oNrrnmGr788kvvc7fbzciRI3n44Ydp2bIla9as8VmdNVAuvfRSnn32WZ8xMBMnTiQvL4/zzz+fnJwcXnvtNZ8ZPAA33nhjua6YHj16EBIS4h3Lcfz4lm7duvk83r59O2VlZRQUFHi3JyUlnXJF1/j4eJ/zffrpp5xzzjneFhmXy1WlAcQidqOAIlLLOBwOnnrqKW655RbvX9cej4dp06Yxbdq0kx7TqFEjHnrooTOeOzIykldffZVXX331pN93uVz87ne/q3rxQL9+/Tj//PN91kLZvn07Y8aMKVdLIFsPoqKieOKJJ7j33nu9a6EUFxczefLkUx7Trl07brvttnLbY2Ji6NChQ7lVYcE3oHTv3r1cqxSYA21PpUuXLnz11Vfe5ytWrPCZWXTPPfd413YRCWbq4hGphTp27Mhrr71WblzFybRr146ZM2eecfwJwNSpU085ODcqKoqpU6f6PRDV4XAwZcqU0679MmbMGDp06OCz7cSxIlUxcOBAXnjhBerXr3/GfXv16sXrr79+yvfjZF00kZGRPnWfd955FT72mNtvv/2ks4tEahsFFJFaqnv37nz99df8+c9/pl+/fiQlJREWFkZkZCSpqakMGjSI559/ntmzZ1foPjwAF1xwAR9//DFDhw6lYcOGhIWFkZyczNChQ/n0008DNrAzISGB999/nwceeIDWrVsTHh5OXFwcffv25bXXXuO+++5j586d5Y4JhEGDBvHNN9/w+9//np49e5KYmEhYWBhRUVE0a9aMK6+8kunTpzNz5sxyM2+Od7L3olOnTj7homnTpiedAn6697Fjx468/fbbDBw4kAYNGmgWjtRaDuPYZH0RkeOc6m7GdrB06dJyC45Nnz6dCy+80KKKRCTQ1IIiIrYzf/58Hn74YebPn+8zeLSkpIRvvvmm3HiZxo0bl7tRn4gENw2SFRHbcbvdfPrpp3z66ac4HA5iY2MJDQ0lJyeH0tJSn31DQ0N54oknAjIGRUTsQwFFRKrFwYMHyc/Pr/D+YWFhJ13W3jAM7xoiJ0pKSuKpp57iggsuqGqZImJTCigiUi2ee+45Pvroowrv37hxY7777jvAnN3y+OOP88svv7Bp0yays7PJy8sjIiKChIQE2rVrx4UXXsiQIUPqzJL/InWNBsmKSLUYN25clQOKiIgCioiIiNiOZvGIiIiI7SigiIiIiO0ooIiIiIjtKKCIiIiI7SigiIiIiO0ooIiIiIjtKKCIiIiI7SigiIiIiO38P7vBU24WUYFi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2103272"/>
            <a:ext cx="5629475" cy="331334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231" y="2103272"/>
            <a:ext cx="5441826" cy="3313348"/>
          </a:xfrm>
          <a:prstGeom prst="rect">
            <a:avLst/>
          </a:prstGeom>
        </p:spPr>
      </p:pic>
      <p:sp>
        <p:nvSpPr>
          <p:cNvPr id="16" name="Título 1"/>
          <p:cNvSpPr txBox="1">
            <a:spLocks/>
          </p:cNvSpPr>
          <p:nvPr/>
        </p:nvSpPr>
        <p:spPr>
          <a:xfrm>
            <a:off x="7305576" y="5366091"/>
            <a:ext cx="5750836" cy="9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 smtClean="0"/>
              <a:t>Estandarización estándar</a:t>
            </a:r>
            <a:endParaRPr lang="es-E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1628175" y="1142652"/>
                <a:ext cx="336951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𝑮𝒓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𝒇𝒊𝒄𝒐𝒔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𝒄𝒂𝒋𝒂</m:t>
                      </m:r>
                    </m:oMath>
                  </m:oMathPara>
                </a14:m>
                <a:endParaRPr lang="es-ES" sz="3200" b="1" u="sng" dirty="0">
                  <a:effectLst/>
                </a:endParaRPr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175" y="1142652"/>
                <a:ext cx="336951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07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6317" y="903192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2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4967054" y="1180844"/>
                <a:ext cx="30617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𝑴𝒐𝒅𝒆𝒍𝒐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𝑯𝒐𝒑𝒇𝒊𝒆𝒍𝒅</m:t>
                      </m:r>
                    </m:oMath>
                  </m:oMathPara>
                </a14:m>
                <a:endParaRPr lang="es-ES" sz="2400" b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54" y="1180844"/>
                <a:ext cx="3061736" cy="369332"/>
              </a:xfrm>
              <a:prstGeom prst="rect">
                <a:avLst/>
              </a:prstGeom>
              <a:blipFill>
                <a:blip r:embed="rId3"/>
                <a:stretch>
                  <a:fillRect l="-2191" t="-3333" r="-3386" b="-3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lipse 2"/>
          <p:cNvSpPr/>
          <p:nvPr/>
        </p:nvSpPr>
        <p:spPr>
          <a:xfrm>
            <a:off x="1976932" y="4684649"/>
            <a:ext cx="644893" cy="60639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1071234" y="3850067"/>
            <a:ext cx="644893" cy="60639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2882630" y="3850067"/>
            <a:ext cx="644893" cy="60639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1332039" y="2533639"/>
            <a:ext cx="644893" cy="60639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2621825" y="2546960"/>
            <a:ext cx="644893" cy="60639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2085050" y="4633583"/>
                <a:ext cx="4441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ES" sz="3600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50" y="4633583"/>
                <a:ext cx="44416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3005913" y="3763063"/>
                <a:ext cx="443135" cy="598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s-ES" sz="3600" dirty="0"/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913" y="3763063"/>
                <a:ext cx="443135" cy="5985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recto 6"/>
          <p:cNvCxnSpPr>
            <a:stCxn id="16" idx="0"/>
            <a:endCxn id="19" idx="4"/>
          </p:cNvCxnSpPr>
          <p:nvPr/>
        </p:nvCxnSpPr>
        <p:spPr>
          <a:xfrm flipV="1">
            <a:off x="1393681" y="3140030"/>
            <a:ext cx="260805" cy="7100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>
            <a:stCxn id="16" idx="7"/>
            <a:endCxn id="20" idx="3"/>
          </p:cNvCxnSpPr>
          <p:nvPr/>
        </p:nvCxnSpPr>
        <p:spPr>
          <a:xfrm flipV="1">
            <a:off x="1621685" y="3064547"/>
            <a:ext cx="1094582" cy="8743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>
            <a:stCxn id="16" idx="6"/>
            <a:endCxn id="17" idx="2"/>
          </p:cNvCxnSpPr>
          <p:nvPr/>
        </p:nvCxnSpPr>
        <p:spPr>
          <a:xfrm>
            <a:off x="1716127" y="4153263"/>
            <a:ext cx="11665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>
            <a:stCxn id="19" idx="5"/>
            <a:endCxn id="17" idx="1"/>
          </p:cNvCxnSpPr>
          <p:nvPr/>
        </p:nvCxnSpPr>
        <p:spPr>
          <a:xfrm>
            <a:off x="1882490" y="3051226"/>
            <a:ext cx="1094582" cy="8876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>
            <a:stCxn id="20" idx="4"/>
            <a:endCxn id="17" idx="0"/>
          </p:cNvCxnSpPr>
          <p:nvPr/>
        </p:nvCxnSpPr>
        <p:spPr>
          <a:xfrm>
            <a:off x="2944272" y="3153351"/>
            <a:ext cx="260805" cy="6967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>
            <a:stCxn id="19" idx="6"/>
            <a:endCxn id="20" idx="2"/>
          </p:cNvCxnSpPr>
          <p:nvPr/>
        </p:nvCxnSpPr>
        <p:spPr>
          <a:xfrm>
            <a:off x="1976932" y="2836835"/>
            <a:ext cx="644893" cy="13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>
            <a:stCxn id="16" idx="5"/>
            <a:endCxn id="3" idx="1"/>
          </p:cNvCxnSpPr>
          <p:nvPr/>
        </p:nvCxnSpPr>
        <p:spPr>
          <a:xfrm>
            <a:off x="1621685" y="4367654"/>
            <a:ext cx="449689" cy="4057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>
            <a:stCxn id="17" idx="3"/>
            <a:endCxn id="3" idx="7"/>
          </p:cNvCxnSpPr>
          <p:nvPr/>
        </p:nvCxnSpPr>
        <p:spPr>
          <a:xfrm flipH="1">
            <a:off x="2527383" y="4367654"/>
            <a:ext cx="449689" cy="4057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/>
          <p:cNvCxnSpPr>
            <a:stCxn id="20" idx="3"/>
            <a:endCxn id="3" idx="0"/>
          </p:cNvCxnSpPr>
          <p:nvPr/>
        </p:nvCxnSpPr>
        <p:spPr>
          <a:xfrm flipH="1">
            <a:off x="2299379" y="3064547"/>
            <a:ext cx="416888" cy="1620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/>
          <p:cNvCxnSpPr>
            <a:stCxn id="19" idx="5"/>
            <a:endCxn id="3" idx="0"/>
          </p:cNvCxnSpPr>
          <p:nvPr/>
        </p:nvCxnSpPr>
        <p:spPr>
          <a:xfrm>
            <a:off x="1882490" y="3051226"/>
            <a:ext cx="416889" cy="16334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/>
              <p:cNvSpPr txBox="1"/>
              <p:nvPr/>
            </p:nvSpPr>
            <p:spPr>
              <a:xfrm>
                <a:off x="2769626" y="4446833"/>
                <a:ext cx="727059" cy="598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s-ES" sz="3600" dirty="0"/>
              </a:p>
            </p:txBody>
          </p:sp>
        </mc:Choice>
        <mc:Fallback xmlns="">
          <p:sp>
            <p:nvSpPr>
              <p:cNvPr id="52" name="Cuadro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626" y="4446833"/>
                <a:ext cx="727059" cy="5985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uadroTexto 52"/>
              <p:cNvSpPr txBox="1"/>
              <p:nvPr/>
            </p:nvSpPr>
            <p:spPr>
              <a:xfrm>
                <a:off x="4779634" y="2470465"/>
                <a:ext cx="3193630" cy="1387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&gt;0</m:t>
                                    </m:r>
                                  </m:e>
                                </m:nary>
                                <m:r>
                                  <m:rPr>
                                    <m:brk m:alnAt="7"/>
                                  </m:rP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−1   </m:t>
                                </m:r>
                                <m:r>
                                  <m:rPr>
                                    <m:brk m:alnAt="7"/>
                                  </m:rPr>
                                  <a:rPr lang="es-E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s-E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s-E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s-ES" sz="20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s-E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20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s-ES" sz="20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&lt;0</m:t>
                                    </m:r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53" name="Cuadro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634" y="2470465"/>
                <a:ext cx="3193630" cy="13874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/>
              <p:cNvSpPr txBox="1"/>
              <p:nvPr/>
            </p:nvSpPr>
            <p:spPr>
              <a:xfrm>
                <a:off x="8818560" y="2692608"/>
                <a:ext cx="1499385" cy="8964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54" name="Cuadro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560" y="2692608"/>
                <a:ext cx="1499385" cy="8964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ángulo 54"/>
              <p:cNvSpPr/>
              <p:nvPr/>
            </p:nvSpPr>
            <p:spPr>
              <a:xfrm>
                <a:off x="8251483" y="4456458"/>
                <a:ext cx="2955874" cy="8756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55" name="Rectángulo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483" y="4456458"/>
                <a:ext cx="2955874" cy="8756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4807238" y="4218980"/>
                <a:ext cx="3138423" cy="16559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s-ES" sz="2800" b="0" dirty="0" smtClean="0"/>
              </a:p>
              <a:p>
                <a:endParaRPr lang="es-ES" sz="2800" dirty="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238" y="4218980"/>
                <a:ext cx="3138423" cy="16559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1846529" y="5423369"/>
                <a:ext cx="1004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s-ES" dirty="0" smtClean="0"/>
                  <a:t>:nodos</a:t>
                </a:r>
                <a:endParaRPr lang="es-ES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529" y="5423369"/>
                <a:ext cx="1004634" cy="369332"/>
              </a:xfrm>
              <a:prstGeom prst="rect">
                <a:avLst/>
              </a:prstGeom>
              <a:blipFill>
                <a:blip r:embed="rId11"/>
                <a:stretch>
                  <a:fillRect t="-10000" r="-3636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99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2032290" y="453566"/>
                <a:ext cx="14603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𝑷𝒂𝒕𝒓𝒐𝒏𝒆𝒔</m:t>
                      </m:r>
                    </m:oMath>
                  </m:oMathPara>
                </a14:m>
                <a:endParaRPr lang="es-ES" sz="2400" b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290" y="453566"/>
                <a:ext cx="1460335" cy="369332"/>
              </a:xfrm>
              <a:prstGeom prst="rect">
                <a:avLst/>
              </a:prstGeom>
              <a:blipFill>
                <a:blip r:embed="rId2"/>
                <a:stretch>
                  <a:fillRect l="-4583" r="-4167" b="-65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uadroTexto 58"/>
              <p:cNvSpPr txBox="1"/>
              <p:nvPr/>
            </p:nvSpPr>
            <p:spPr>
              <a:xfrm>
                <a:off x="1234624" y="5914559"/>
                <a:ext cx="359906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𝑚𝑎𝑡𝑟𝑖𝑧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25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s-ES" sz="3200" dirty="0"/>
              </a:p>
            </p:txBody>
          </p:sp>
        </mc:Choice>
        <mc:Fallback xmlns="">
          <p:sp>
            <p:nvSpPr>
              <p:cNvPr id="59" name="CuadroTexto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624" y="5914559"/>
                <a:ext cx="359906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1845336" y="5250930"/>
                <a:ext cx="23776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25 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𝑛𝑒𝑢𝑟𝑜𝑛𝑎𝑠</m:t>
                      </m:r>
                    </m:oMath>
                  </m:oMathPara>
                </a14:m>
                <a:endParaRPr lang="es-ES" sz="3200" dirty="0"/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36" y="5250930"/>
                <a:ext cx="237763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uadroTexto 62"/>
              <p:cNvSpPr txBox="1"/>
              <p:nvPr/>
            </p:nvSpPr>
            <p:spPr>
              <a:xfrm>
                <a:off x="1455883" y="2093526"/>
                <a:ext cx="29095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𝐷𝑖𝑚𝑒𝑛𝑠𝑖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:5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s-ES" sz="3200" dirty="0"/>
              </a:p>
            </p:txBody>
          </p:sp>
        </mc:Choice>
        <mc:Fallback xmlns="">
          <p:sp>
            <p:nvSpPr>
              <p:cNvPr id="63" name="CuadroTexto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883" y="2093526"/>
                <a:ext cx="29095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Imagen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340" y="2755750"/>
            <a:ext cx="2392600" cy="2392600"/>
          </a:xfrm>
          <a:prstGeom prst="rect">
            <a:avLst/>
          </a:prstGeom>
        </p:spPr>
      </p:pic>
      <p:pic>
        <p:nvPicPr>
          <p:cNvPr id="66" name="Imagen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723" y="1653266"/>
            <a:ext cx="1104340" cy="1104340"/>
          </a:xfrm>
          <a:prstGeom prst="rect">
            <a:avLst/>
          </a:prstGeom>
        </p:spPr>
      </p:pic>
      <p:pic>
        <p:nvPicPr>
          <p:cNvPr id="67" name="Imagen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5723" y="2901174"/>
            <a:ext cx="1104340" cy="1104340"/>
          </a:xfrm>
          <a:prstGeom prst="rect">
            <a:avLst/>
          </a:prstGeom>
        </p:spPr>
      </p:pic>
      <p:pic>
        <p:nvPicPr>
          <p:cNvPr id="68" name="Imagen 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5723" y="4149082"/>
            <a:ext cx="1104340" cy="1104340"/>
          </a:xfrm>
          <a:prstGeom prst="rect">
            <a:avLst/>
          </a:prstGeom>
        </p:spPr>
      </p:pic>
      <p:pic>
        <p:nvPicPr>
          <p:cNvPr id="69" name="Imagen 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5723" y="5396990"/>
            <a:ext cx="1106188" cy="1106188"/>
          </a:xfrm>
          <a:prstGeom prst="rect">
            <a:avLst/>
          </a:prstGeom>
        </p:spPr>
      </p:pic>
      <p:pic>
        <p:nvPicPr>
          <p:cNvPr id="70" name="Imagen 6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3412" y="1653267"/>
            <a:ext cx="1104340" cy="1104340"/>
          </a:xfrm>
          <a:prstGeom prst="rect">
            <a:avLst/>
          </a:prstGeom>
        </p:spPr>
      </p:pic>
      <p:pic>
        <p:nvPicPr>
          <p:cNvPr id="71" name="Imagen 7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75267" y="2903029"/>
            <a:ext cx="1102485" cy="1102485"/>
          </a:xfrm>
          <a:prstGeom prst="rect">
            <a:avLst/>
          </a:prstGeom>
        </p:spPr>
      </p:pic>
      <p:pic>
        <p:nvPicPr>
          <p:cNvPr id="72" name="Imagen 7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75904" y="4149082"/>
            <a:ext cx="1101848" cy="1101848"/>
          </a:xfrm>
          <a:prstGeom prst="rect">
            <a:avLst/>
          </a:prstGeom>
        </p:spPr>
      </p:pic>
      <p:pic>
        <p:nvPicPr>
          <p:cNvPr id="73" name="Imagen 7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69072" y="5394498"/>
            <a:ext cx="1108680" cy="1108680"/>
          </a:xfrm>
          <a:prstGeom prst="rect">
            <a:avLst/>
          </a:prstGeom>
        </p:spPr>
      </p:pic>
      <p:pic>
        <p:nvPicPr>
          <p:cNvPr id="74" name="Imagen 7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01101" y="1653266"/>
            <a:ext cx="1102484" cy="1102484"/>
          </a:xfrm>
          <a:prstGeom prst="rect">
            <a:avLst/>
          </a:prstGeom>
        </p:spPr>
      </p:pic>
      <p:pic>
        <p:nvPicPr>
          <p:cNvPr id="75" name="Imagen 7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1101" y="2901174"/>
            <a:ext cx="1104340" cy="1104340"/>
          </a:xfrm>
          <a:prstGeom prst="rect">
            <a:avLst/>
          </a:prstGeom>
        </p:spPr>
      </p:pic>
      <p:pic>
        <p:nvPicPr>
          <p:cNvPr id="76" name="Imagen 7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94913" y="4149082"/>
            <a:ext cx="1108672" cy="1108672"/>
          </a:xfrm>
          <a:prstGeom prst="rect">
            <a:avLst/>
          </a:prstGeom>
        </p:spPr>
      </p:pic>
      <p:pic>
        <p:nvPicPr>
          <p:cNvPr id="77" name="Imagen 7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94913" y="5401322"/>
            <a:ext cx="1101856" cy="1101856"/>
          </a:xfrm>
          <a:prstGeom prst="rect">
            <a:avLst/>
          </a:prstGeom>
        </p:spPr>
      </p:pic>
      <p:pic>
        <p:nvPicPr>
          <p:cNvPr id="78" name="Imagen 7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26934" y="1653266"/>
            <a:ext cx="1109470" cy="110947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1628175" y="1142652"/>
                <a:ext cx="195726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 u="sng" smtClean="0">
                          <a:effectLst/>
                          <a:latin typeface="Cambria Math" panose="02040503050406030204" pitchFamily="18" charset="0"/>
                        </a:rPr>
                        <m:t>𝑷𝒂𝒕𝒓𝒐𝒏𝒆𝒔</m:t>
                      </m:r>
                    </m:oMath>
                  </m:oMathPara>
                </a14:m>
                <a:endParaRPr lang="es-ES" sz="3200" b="1" u="sng" dirty="0">
                  <a:effectLst/>
                </a:endParaRPr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175" y="1142652"/>
                <a:ext cx="1957267" cy="49244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56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704" y="2571395"/>
            <a:ext cx="3845016" cy="193219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704" y="4714829"/>
            <a:ext cx="3845012" cy="193219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318" y="2571394"/>
            <a:ext cx="3845015" cy="1932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/>
              <p:cNvSpPr txBox="1"/>
              <p:nvPr/>
            </p:nvSpPr>
            <p:spPr>
              <a:xfrm>
                <a:off x="4437327" y="870327"/>
                <a:ext cx="6024764" cy="18925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𝑑𝑖𝑎𝑔</m:t>
                          </m:r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s-E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s-E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s-E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s-E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s-E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ES" sz="3200" b="0" dirty="0" smtClean="0"/>
              </a:p>
              <a:p>
                <a:endParaRPr lang="es-ES" sz="3200" dirty="0"/>
              </a:p>
            </p:txBody>
          </p:sp>
        </mc:Choice>
        <mc:Fallback xmlns="">
          <p:sp>
            <p:nvSpPr>
              <p:cNvPr id="24" name="Cuadro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327" y="870327"/>
                <a:ext cx="6024764" cy="18925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318" y="4714829"/>
            <a:ext cx="3845015" cy="193219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628175" y="1142652"/>
            <a:ext cx="186063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 smtClean="0">
                <a:effectLst/>
              </a:rPr>
              <a:t>Resultados</a:t>
            </a:r>
            <a:endParaRPr lang="es-ES" sz="3200" b="1" u="sng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1211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697" y="2224885"/>
            <a:ext cx="3845016" cy="193219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309" y="2224885"/>
            <a:ext cx="3845017" cy="193219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378" y="4356600"/>
            <a:ext cx="3868335" cy="194391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309" y="4400274"/>
            <a:ext cx="3781425" cy="190023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628175" y="1142652"/>
            <a:ext cx="186063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 smtClean="0">
                <a:effectLst/>
              </a:rPr>
              <a:t>Resultados</a:t>
            </a:r>
            <a:endParaRPr lang="es-ES" sz="3200" b="1" u="sng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/>
              <p:cNvSpPr txBox="1"/>
              <p:nvPr/>
            </p:nvSpPr>
            <p:spPr>
              <a:xfrm>
                <a:off x="5021329" y="1265763"/>
                <a:ext cx="31819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𝑫𝒊𝒇𝒆𝒓𝒆𝒏𝒕𝒆𝒔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𝒑𝒂𝒕𝒓𝒐𝒏𝒆𝒔</m:t>
                      </m:r>
                    </m:oMath>
                  </m:oMathPara>
                </a14:m>
                <a:endParaRPr lang="es-ES" sz="2400" b="1" dirty="0"/>
              </a:p>
            </p:txBody>
          </p:sp>
        </mc:Choice>
        <mc:Fallback xmlns=""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29" y="1265763"/>
                <a:ext cx="3181960" cy="369332"/>
              </a:xfrm>
              <a:prstGeom prst="rect">
                <a:avLst/>
              </a:prstGeom>
              <a:blipFill>
                <a:blip r:embed="rId7"/>
                <a:stretch>
                  <a:fillRect l="-3065" r="-2299" b="-3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20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054" y="4375851"/>
            <a:ext cx="3868335" cy="194391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741" y="2244136"/>
            <a:ext cx="3910717" cy="196520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054" y="2244136"/>
            <a:ext cx="3910716" cy="19652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5741" y="4354554"/>
            <a:ext cx="3910717" cy="19652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628175" y="1142652"/>
            <a:ext cx="186063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 smtClean="0">
                <a:effectLst/>
              </a:rPr>
              <a:t>Resultados</a:t>
            </a:r>
            <a:endParaRPr lang="es-ES" sz="3200" b="1" u="sng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/>
              <p:cNvSpPr txBox="1"/>
              <p:nvPr/>
            </p:nvSpPr>
            <p:spPr>
              <a:xfrm>
                <a:off x="4976679" y="1265763"/>
                <a:ext cx="31819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𝑫𝒊𝒇𝒆𝒓𝒆𝒏𝒕𝒆𝒔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𝒑𝒂𝒕𝒓𝒐𝒏𝒆𝒔</m:t>
                      </m:r>
                    </m:oMath>
                  </m:oMathPara>
                </a14:m>
                <a:endParaRPr lang="es-ES" sz="2400" b="1" dirty="0"/>
              </a:p>
            </p:txBody>
          </p:sp>
        </mc:Choice>
        <mc:Fallback xmlns=""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679" y="1265763"/>
                <a:ext cx="3181960" cy="369332"/>
              </a:xfrm>
              <a:prstGeom prst="rect">
                <a:avLst/>
              </a:prstGeom>
              <a:blipFill>
                <a:blip r:embed="rId7"/>
                <a:stretch>
                  <a:fillRect l="-2874" r="-2490" b="-3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73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712" y="2216388"/>
            <a:ext cx="3938740" cy="19792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2748437" y="1840645"/>
                <a:ext cx="17509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𝑎𝑙𝑡𝑒𝑟𝑎𝑐𝑖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437" y="1840645"/>
                <a:ext cx="1750929" cy="369332"/>
              </a:xfrm>
              <a:prstGeom prst="rect">
                <a:avLst/>
              </a:prstGeom>
              <a:blipFill>
                <a:blip r:embed="rId4"/>
                <a:stretch>
                  <a:fillRect l="-3833" r="-3833" b="-65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907" y="2231403"/>
            <a:ext cx="3938739" cy="19792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7437823" y="1840645"/>
                <a:ext cx="20469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𝑎𝑙𝑡𝑒𝑟𝑎𝑐𝑖𝑜𝑛𝑒𝑠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823" y="1840645"/>
                <a:ext cx="2046906" cy="369332"/>
              </a:xfrm>
              <a:prstGeom prst="rect">
                <a:avLst/>
              </a:prstGeom>
              <a:blipFill>
                <a:blip r:embed="rId6"/>
                <a:stretch>
                  <a:fillRect l="-2976" r="-2976" b="-65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2564629" y="4331611"/>
                <a:ext cx="20469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𝑎𝑙𝑡𝑒𝑟𝑎𝑐𝑖𝑜𝑛𝑒𝑠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629" y="4331611"/>
                <a:ext cx="2046906" cy="369332"/>
              </a:xfrm>
              <a:prstGeom prst="rect">
                <a:avLst/>
              </a:prstGeom>
              <a:blipFill>
                <a:blip r:embed="rId7"/>
                <a:stretch>
                  <a:fillRect l="-3284" r="-3284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8712" y="4700945"/>
            <a:ext cx="4010380" cy="201529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6088" y="4700943"/>
            <a:ext cx="4010378" cy="20152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7437823" y="4331611"/>
                <a:ext cx="20469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𝑎𝑙𝑡𝑒𝑟𝑎𝑐𝑖𝑜𝑛𝑒𝑠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823" y="4331611"/>
                <a:ext cx="2046906" cy="369332"/>
              </a:xfrm>
              <a:prstGeom prst="rect">
                <a:avLst/>
              </a:prstGeom>
              <a:blipFill>
                <a:blip r:embed="rId10"/>
                <a:stretch>
                  <a:fillRect l="-3274" r="-2976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uadroTexto 16"/>
          <p:cNvSpPr txBox="1"/>
          <p:nvPr/>
        </p:nvSpPr>
        <p:spPr>
          <a:xfrm>
            <a:off x="1628175" y="1142652"/>
            <a:ext cx="781925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/>
              <a:t>Patrón de consulta con alteraciones aleatorias</a:t>
            </a:r>
          </a:p>
          <a:p>
            <a:endParaRPr lang="es-ES" sz="3200" b="1" u="sng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2397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628175" y="1142652"/>
            <a:ext cx="781925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/>
              <a:t>Patrón de consulta con alteraciones aleatorias</a:t>
            </a:r>
          </a:p>
          <a:p>
            <a:endParaRPr lang="es-ES" sz="3200" b="1" u="sng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2649471" y="1771287"/>
                <a:ext cx="20469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𝑎𝑙𝑡𝑒𝑟𝑎𝑐𝑖𝑜𝑛𝑒𝑠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71" y="1771287"/>
                <a:ext cx="2046906" cy="369332"/>
              </a:xfrm>
              <a:prstGeom prst="rect">
                <a:avLst/>
              </a:prstGeom>
              <a:blipFill>
                <a:blip r:embed="rId3"/>
                <a:stretch>
                  <a:fillRect l="-3582" r="-3284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737" y="2153700"/>
            <a:ext cx="3836375" cy="19278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670" y="2153700"/>
            <a:ext cx="3836375" cy="1927851"/>
          </a:xfrm>
          <a:prstGeom prst="rect">
            <a:avLst/>
          </a:prstGeom>
        </p:spPr>
      </p:pic>
      <p:sp>
        <p:nvSpPr>
          <p:cNvPr id="5" name="Flecha derecha 4"/>
          <p:cNvSpPr/>
          <p:nvPr/>
        </p:nvSpPr>
        <p:spPr>
          <a:xfrm>
            <a:off x="5900286" y="2675823"/>
            <a:ext cx="779646" cy="664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4737" y="4646721"/>
            <a:ext cx="3854500" cy="19369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2658534" y="4251226"/>
                <a:ext cx="20469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𝑎𝑙𝑡𝑒𝑟𝑎𝑐𝑖𝑜𝑛𝑒𝑠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534" y="4251226"/>
                <a:ext cx="2046906" cy="369332"/>
              </a:xfrm>
              <a:prstGeom prst="rect">
                <a:avLst/>
              </a:prstGeom>
              <a:blipFill>
                <a:blip r:embed="rId7"/>
                <a:stretch>
                  <a:fillRect l="-2976" r="-2976" b="-65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lecha derecha 17"/>
          <p:cNvSpPr/>
          <p:nvPr/>
        </p:nvSpPr>
        <p:spPr>
          <a:xfrm>
            <a:off x="5907550" y="5283128"/>
            <a:ext cx="779646" cy="664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1670" y="4672192"/>
            <a:ext cx="3753122" cy="188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7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628175" y="1142652"/>
            <a:ext cx="781925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/>
              <a:t>Patrón de consulta con alteraciones aleatorias</a:t>
            </a:r>
          </a:p>
          <a:p>
            <a:endParaRPr lang="es-ES" sz="3200" b="1" u="sng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2412781" y="2459351"/>
                <a:ext cx="20469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𝑎𝑙𝑡𝑒𝑟𝑎𝑐𝑖𝑜𝑛𝑒𝑠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781" y="2459351"/>
                <a:ext cx="2046906" cy="369332"/>
              </a:xfrm>
              <a:prstGeom prst="rect">
                <a:avLst/>
              </a:prstGeom>
              <a:blipFill>
                <a:blip r:embed="rId3"/>
                <a:stretch>
                  <a:fillRect l="-3274" r="-2976" b="-65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lecha derecha 4"/>
          <p:cNvSpPr/>
          <p:nvPr/>
        </p:nvSpPr>
        <p:spPr>
          <a:xfrm>
            <a:off x="5717930" y="3489228"/>
            <a:ext cx="779646" cy="664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454" y="2871900"/>
            <a:ext cx="3891561" cy="19555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491" y="2815118"/>
            <a:ext cx="4004556" cy="201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5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628175" y="1142652"/>
            <a:ext cx="781925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/>
              <a:t>Patrón de consulta con alteraciones aleatorias</a:t>
            </a:r>
          </a:p>
          <a:p>
            <a:endParaRPr lang="es-ES" sz="3200" b="1" u="sng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1415735" y="2277142"/>
                <a:ext cx="1026498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ES" sz="3200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735" y="2277142"/>
                <a:ext cx="10264988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/>
          <p:cNvSpPr txBox="1"/>
          <p:nvPr/>
        </p:nvSpPr>
        <p:spPr>
          <a:xfrm>
            <a:off x="1415735" y="2388333"/>
            <a:ext cx="9452909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dirty="0" smtClean="0"/>
              <a:t>𝑆𝑒 </a:t>
            </a:r>
            <a:r>
              <a:rPr lang="es-ES" sz="3200" dirty="0"/>
              <a:t>𝑑𝑒𝑓𝑖𝑛𝑒 𝑒𝑙 𝑒𝑟𝑟𝑜𝑟 𝑐𝑜𝑚𝑜 𝑙𝑎 𝑑𝑖𝑓𝑒𝑟𝑒𝑛𝑐𝑖𝑎 </a:t>
            </a:r>
          </a:p>
          <a:p>
            <a:r>
              <a:rPr lang="es-ES" sz="3200" dirty="0"/>
              <a:t>𝑒𝑛𝑡𝑟𝑒 𝑒𝑙 </a:t>
            </a:r>
            <a:r>
              <a:rPr lang="es-ES" sz="3200" dirty="0" smtClean="0"/>
              <a:t>𝑝𝑎𝑡𝑟</a:t>
            </a:r>
            <a:r>
              <a:rPr lang="es-ES" sz="3200" dirty="0" err="1" smtClean="0"/>
              <a:t>ó</a:t>
            </a:r>
            <a:r>
              <a:rPr lang="es-ES" sz="3200" dirty="0" smtClean="0"/>
              <a:t>𝑛 </a:t>
            </a:r>
            <a:r>
              <a:rPr lang="es-ES" sz="3200" dirty="0"/>
              <a:t>sin</a:t>
            </a:r>
            <a:r>
              <a:rPr lang="es-ES" sz="3200" dirty="0" smtClean="0"/>
              <a:t>⁡</a:t>
            </a:r>
            <a:r>
              <a:rPr lang="es-ES" sz="3200" dirty="0"/>
              <a:t> </a:t>
            </a:r>
            <a:r>
              <a:rPr lang="es-ES" sz="3200" dirty="0" smtClean="0"/>
              <a:t>a𝑙𝑡𝑒𝑟𝑎𝑐𝑖</a:t>
            </a:r>
            <a:r>
              <a:rPr lang="es-ES" sz="3200" dirty="0" err="1"/>
              <a:t>ó</a:t>
            </a:r>
            <a:r>
              <a:rPr lang="es-ES" sz="3200" dirty="0"/>
              <a:t>𝑛 𝑦 𝑙𝑎 𝑠𝑎𝑙𝑖𝑑𝑎 𝑑𝑒𝑙 </a:t>
            </a:r>
            <a:r>
              <a:rPr lang="es-ES" sz="3200" dirty="0" smtClean="0"/>
              <a:t>𝑚𝑜𝑑𝑒𝑙𝑜</a:t>
            </a:r>
            <a:endParaRPr lang="es-ES" sz="32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415735" y="5226404"/>
            <a:ext cx="966129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i="1" dirty="0" smtClean="0">
                <a:latin typeface="Cambria Math" panose="02040503050406030204" pitchFamily="18" charset="0"/>
              </a:rPr>
              <a:t>-Se repite el modelo hasta que no se modifique la salida</a:t>
            </a:r>
            <a:endParaRPr lang="es-ES" sz="3200" i="1" dirty="0">
              <a:latin typeface="Cambria Math" panose="02040503050406030204" pitchFamily="18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415735" y="3840262"/>
            <a:ext cx="2497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i="1" dirty="0" smtClean="0">
                <a:latin typeface="Cambria Math" panose="02040503050406030204" pitchFamily="18" charset="0"/>
              </a:rPr>
              <a:t>Se considera:</a:t>
            </a:r>
            <a:endParaRPr lang="es-ES" sz="32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568135" y="4639940"/>
            <a:ext cx="772307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i="1" dirty="0" smtClean="0">
                <a:latin typeface="Cambria Math" panose="02040503050406030204" pitchFamily="18" charset="0"/>
              </a:rPr>
              <a:t>-Un </a:t>
            </a:r>
            <a:r>
              <a:rPr lang="es-ES" sz="3200" i="1" dirty="0">
                <a:latin typeface="Cambria Math" panose="02040503050406030204" pitchFamily="18" charset="0"/>
              </a:rPr>
              <a:t>valor no puede alterarse mas de una vez</a:t>
            </a:r>
          </a:p>
        </p:txBody>
      </p:sp>
    </p:spTree>
    <p:extLst>
      <p:ext uri="{BB962C8B-B14F-4D97-AF65-F5344CB8AC3E}">
        <p14:creationId xmlns:p14="http://schemas.microsoft.com/office/powerpoint/2010/main" val="19795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628175" y="1142652"/>
            <a:ext cx="781925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/>
              <a:t>Patrón de consulta con alteraciones aleatorias</a:t>
            </a:r>
          </a:p>
          <a:p>
            <a:endParaRPr lang="es-ES" sz="3200" b="1" u="sng" dirty="0"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52426" t="7907"/>
          <a:stretch/>
        </p:blipFill>
        <p:spPr>
          <a:xfrm>
            <a:off x="404687" y="3099334"/>
            <a:ext cx="1824314" cy="1774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4114849" y="6227545"/>
                <a:ext cx="12563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𝑐𝑜𝑟𝑟𝑖𝑑𝑎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49" y="6227545"/>
                <a:ext cx="125630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558" y="1914429"/>
            <a:ext cx="3488872" cy="42006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008" y="1914429"/>
            <a:ext cx="3554038" cy="4200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8801351" y="6227545"/>
                <a:ext cx="15679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𝑐𝑜𝑟𝑟𝑖𝑑𝑎𝑠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351" y="6227545"/>
                <a:ext cx="156799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84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62" y="1513954"/>
            <a:ext cx="2573504" cy="265976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533" y="1471809"/>
            <a:ext cx="2614281" cy="270191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1303" y="1471809"/>
            <a:ext cx="2812193" cy="270191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5985" y="1513954"/>
            <a:ext cx="2931311" cy="2719773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90" y="4173720"/>
            <a:ext cx="2581803" cy="2520999"/>
          </a:xfrm>
          <a:prstGeom prst="rect">
            <a:avLst/>
          </a:prstGeom>
        </p:spPr>
      </p:pic>
      <p:sp>
        <p:nvSpPr>
          <p:cNvPr id="25" name="AutoShape 2" descr="data:image/png;base64,iVBORw0KGgoAAAANSUhEUgAAAigAAAIcCAYAAADc5lU+AAAAOXRFWHRTb2Z0d2FyZQBNYXRwbG90bGliIHZlcnNpb24zLjcuMSwgaHR0cHM6Ly9tYXRwbG90bGliLm9yZy/bCgiHAAAACXBIWXMAAA9hAAAPYQGoP6dpAABnU0lEQVR4nO3dd3hUddrG8e9MKkmYNJJA6AFBQGlSBRERRbAjruiqFEt0seK6osuyulhYXGy4u4gNRFdflbULimVBQZHepYVeE0IapEwy5/3jLLMMoSSZSc6Z5P5cVy5nTk55ZhySO792HIZhGIiIiIjYiNPqAkREREROpIAiIiIitqOAIiIiIrajgCIiIiK2o4AiIiIitqOAIiIiIrajgCIiIiK2E2p1AcFmxYoVGIZBWFiY1aWIiIgEFbfbjcPhoEuXLmfcVwGlkgzDQGvbiYiIVF5lfn8qoFTSsZaTc8891+JKREREgsuaNWsqvK/GoIiIiIjtKKCIiIiI7SigiIiIiO0ooIiIiIjtKKCIiIiI7SigiIiIiO0ooIiIiIjtKKCIiIiI7SigiIiIiO0ERUDZsWMHEyZM4Oqrr6Z9+/ZcccUVlT7HjBkzaNu2Lenp6dVQoYiIiARSUCx1v3nzZubPn0+nTp3weDyVvhdOZmYmf//730lMTKymCkVERCSQgqIFZcCAAcyfP5+XXnqJDh06VPr4Z599lgEDBtCqVatqqE5EREQCLSgCitNZ9TKXLl3KN998w0MPPRTAikRERKQ6BUVAqaqysjImTpzIXXfdRXJystXliIiISAXV6oDyr3/9i8LCQkaOHGl1KSIiIlIJQTFItioOHTrESy+9xF//+lfCw8OtLkdEREQqodYGlBdffJG2bdvSrVs38vLyACgtLaW0tJS8vDyioqIIDa21L19ERCSo1drf0Nu2bWPJkiV079693Pe6d+/Oq6++Sr9+/SyoTERERM6k1gaUxx57zNtycszTTz9NZGQkY8eOpW3bthZVJiIiImcSFAGlsLCQ+fPnA7Bnzx4KCgqYO3cuAD169CAhIYERI0awd+9e5s2bB0C7du3KncflchEVFUXPnj1rrngRERGptKAIKIcOHeL+++/32Xbs+VtvvUXPnj3xeDyUlZVZUZ6InITHA34sYVTt5xMRe3MYlV03vo5bs2YNAOeee67FlYjY3+zZkJXl/3kaNIDrrvP/PCJircr8Dg2KFhQRCU5ZWbBvn9VViEgwUoOp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hOqNUFVMSOHTt4/fXXWbVqFZs3byYtLY3PP//8tMccPHiQGTNmsHDhQnbu3En9+vXp3r07Y8eOpXHjxjVUuYiIiFRFUASUzZs3M3/+fDp16oTH48EwjDMes27dOubNm8d1111Hp06dOHz4MP/85z+5/vrr+fzzz0lISKiBykVERKQqgiKgDBgwgIEDBwIwbtw41q5de8ZjzjvvPObMmUNo6P9eYteuXenfvz8ff/wxo0ePrrZ6RURExD9BEVCczsoPlXG5XOW2NWzYkISEBA4ePBiIskRERKSa1KlBstu2bePQoUO0atXK6lJERETkNOpMQDEMgyeffJLk5GQuv/xyq8sRERGR0wiKLp5AmDp1Kj///DOvvfYaUVFRVpcjIiIip1EnAsr777/P3//+d5566il69+5tdTkiIiJyBrW+i2fevHk8/vjj3HfffQwbNszqckRERKQCanVAWbx4MWPHjuX6669nzJgxVpcjIiIiFRQUXTyFhYXMnz8fgD179lBQUMDcuXMB6NGjBwkJCYwYMYK9e/cyb948ALZu3cqYMWNo0aIFV199NStXrvSeLyEhgWbNmtX46xAREZGKCYqAcujQIe6//36fbceev/XWW/Ts2ROPx0NZWZn3+6tWrSI/P5/8/HxuvPFGn2OvvfZaJk2aVP2Fi4iISJUERUBp0qQJGzduPO0+s2bN8nk+dOhQhg4dWp1liYiISDWp1WNQREREJDgpoIiIiIjtKKCIiIiI7SigiIiIiO0ooIiIiIjtKKCIiIiI7SigiIiIiO0ooIiIiIjtKKCIiIiI7SigiIiIiO0ooIiIiIjtKKCIiIiI7SigiIiIiO0ooIiIiIjtKKCIiIiI7SigiIiIiO0ooIiIiIjtKKCIiIiI7SigiIiIiO0ooIiIiIjtKKCIiIiI7SigiIiIiO0ooIgEKY/H3ucTEfFHqNUFiEjVOJ0wezZkZfl/rgYN4Lrr/D+PiEigKKCIBLGsLNi3z+oqREQCT108IiIiYjsKKCIiImI7CigiIiJiOwooIiIiYjsKKCIiImI7CigiIiJiOwooIiIiYjsKKCIiImI7CigiIiJiOwooIiIiYjsKKCIiImI7CigiIiJiOwooIiIiYjsKKCIiImI7CigiIiJiOwooIiIiYjsKKCIiImI7CigiIiJiOwooIiIiYjsKKCIiImI7CigiIiJiOwooIiIiYjsKKCIiImI7CigiIiJiOwooIiIiYjtBEVB27NjBhAkTuPrqq2nfvj1XXHFFhY4zDIPp06fTv39/OnbsyA033MDKlSurt1gRERHxW1AElM2bNzN//nyaN29Oq1atKnzcq6++yksvvcTIkSN55ZVXSEpKYvTo0ezatasaqxURERF/BUVAGTBgAPPnz+ell16iQ4cOFTqmuLiYV155hdGjRzNy5Eh69+7Nc889R1xcHK+//no1VywiIiL+CIqA4nRWvszly5dTUFDA4MGDvdvCw8O55JJLWLBgQSDLExERkQALioBSFRkZGQCkpaX5bG/VqhV79+6lqKjIirJERESkAmptQMnLyyM8PJyIiAif7S6XC8MwyM3NtagyEREROZNaG1BEREQkeNXagOJyuSgpKaG4uNhne15eHg6Hg9jYWIsqExERkTOptQHl2NiTbdu2+WzPyMggNTWVyMhIK8oSERGRCqi1AaVr167ExMQwZ84c7za3283XX39Nv379LKxMREREziTU6gIqorCwkPnz5wOwZ88eCgoKmDt3LgA9evQgISGBESNGsHfvXubNmwdAREQE6enpTJ06lYSEBNq0acO7775LTk4Ot912m2WvRURERM4sKALKoUOHuP/++322HXv+1ltv0bNnTzweD2VlZT773HHHHRiGwRtvvEF2djbt2rXj9ddfp2nTpjVWu4iIiFReUASUJk2asHHjxtPuM2vWrHLbHA4H6enppKenV1dpIiIiUg1q7RgUERERCV4KKCIiImI7CigiUuOclJIQtpn6oXtwUmp1OSJiQ0ExBkVEgl+kM4dOrpl0cr1FcsRaQh0lAHgMJzsK+7E0525+LbiGMsItrlRE7EABRUSqlRM358dPoV/iREIdxewu6sXK3JHkljYhBDfRoZk0q/cD16fewMHiDry/7wOyStpZXbaIWEwBRUSqTYJzNdc2v4kG4b+yseAKNhRcS5EnwXenYth8ZAjxYVvpHf88dzbrxqcHXmdt/nBrihYRW9AYFBGpHrs+4pqo8wl1FDI3cwor8m4rH06Oc9jdiq8y/8aeoh4Mbfhb2sX8uwaLFRG7UUARkcD79QX4YShZZV2YlzWJHHdahQ4rMyL5+fD97Co8n+sa3kTzevOrt04RsS0FFBEJrA3PwfIHoel1rCp5mDKjcjfmNAjhp8MPkllyNsNTr6F+yN5qKlRE7EwBRUQCZ+PLsOIhaDoMWtwKOKp0Gg9hLDz8MODgypQ7ACOQVYpIEFBAEZHA2P0ZLLsPGl8NLW4BR9XCyTElHhe/5IyhTcyXtA19M0BFikiwUEAREf8dXgULb4TEnpA2yu9wcsyeoh5sPTKQ8yPvh6KDATmniAQHBRQR8U9JLiy4Buo1hLPHgiOwP1ZW5I00O4rWTgzoeUXE3hRQRKTqDAN+SYeiTGj3CIRUbkBsRZR4XGS4r4PN0yB/S8DPLyL2pIAiIlWX8Qbs/D9oM8ZsQakmO0qvgPA4WDW+2q4hIvaigCIiVXNkByy9HxpeAkl9q/VSHiKg+Y1mGDq8ulqvJSL2oIAiIpVnGLDkdxBaD9Juq5lrJl8EEcmwYUrNXE9ELKWAIiKVt/MD2PsltLoTQqNq5prOUGh8Bez4FxzdXTPXFBHLKKCISOW482HpvdDgfGjQq2av3fBSCImAjVNr9roiUuMUUESkctZPBndOzXXtHC80ygwpW6aZQUlEai0FFBGpuKN74Ncp0PgqiEyypobGV4K7ALa/Y831RaRGhFZm55dffjlgF77nnnsCdi4RqSGrxoMzwrzXjlUiGkBiN9jyKpx1l3V1iEi1qnRAcQRoCWsFFJEgk7sets2E1jU4MPZUGl4C656C7BWQ0MXaWkSkWlSpi8cwDL++RCQIrXsGIpLMMSBWS+gG4Ymw9XWrKxGRalKlgOJwOMp9nWr7yfYTkSCTvxV2vAtNrgFnmNXVgCMEUi6C7bOgtNDqakSkGlSqiyc1NfWU38vKysLtdntbSGJjYwHIzc0FzPASEhJCcnJyVWsVEaus/yuEusyuFbtoeAns+hB2/Rta/tbqakQkwCoVUL777ruTbv/oo48YP348YWFhjB07lmHDhhETEwNAfn4+H374Ic899xylpaXcfPPNjB492v/KRaRmHN0DGTOgxU3mGiR2Ua8RuNrDjncUUERqIb+nGa9fv54//elPeDweHnjgAUaOHOkNJwD169dn1KhR3H///RiGwd/+9jeWLl3q72VFpKZs/qfZrdNosNWVlJd8AeybB8WHrK5ERALM74Dy6quvUlpaCsD5559/yv369jVvJmYYBq+/roFtIkGhrBi2TDfHe1g9c+dkGvQBDNj5odWViEiA+R1QlixZ4n2clZV1yv0yMzMBM6CsWrXK38uKSE3Y+SEUZ0Lq5VZXcnLhcRDXCbb/y+pKRCTA/A4oeXl53tk5L774IkePHi23z5EjR3jxxRe9zwsKCvy9rIjUhE0vmwEgqonVlZxa0gWQ+YM5VkZEao1KDZI9mYYNG7Jr1y4A1q5dy0UXXcSgQYNo0sT8gbZ7926++uorb5AxDIOGDRv6e1kRqW7Zy+HQz9D+UasrOb0GvWDLP2HH/0G7sVZXIyIB4ndAufjii3nzzTe94SM3N5cPPvjAZ5/jF2dzOBxcfPHF/l5WRKrb1jcgIhESe1hdyemFRkN8F9g1WwFFpBbxu4vnrrvuIiUlBfjfQm0nrhx7/CJtycnJ3HWX7p8hYmtlJbDjX5B0obkomt0l9oKsn6Bwv9WViEiA+B1QYmNjmTlzJi1atCgXSE4MLC1atODNN9/0LuImIja190soOWzO3gkGid3B4YTdn1hdiYgEiN8BBaBFixZ88skn/PGPf6Rjx46EhIR4Q0lISAjnnnsuf/zjH/nkk09IS0sLxCVFpDptmwkxrSG6udWVVEyYC2LPMVeVFZFawe8xKMeEh4dzyy23cMstt1BaWkpubi6GYRAXF0doaMAuIyLVrfgQ7PkC0kZYXUnlJPaEjDegJMecfiwiQS0gLSgnCg0NJTExkQYNGiiciASbHf8HeCCpn9WVVE6DXmCUmuFKRIJetQQUEQliO9831z4JtlaIiAZQvw3s/tjqSkQkAALWvFFWVsZXX33FkiVL2L9/P0ePHvWZXnw8h8PBzJkzA3VpEQmUokw4+AOcdbfVlVRNQnfY84k5Cykk3OpqRMQPAQkomzdvZsyYMd4F207n2CwfEbGhY7NgEntaW0dVJXY3726c+QM01HpLIsHM7y6eo0ePkp6ezs6dO8utf3KsBeX4xyJiY7s+hNgOwde9c0x0S7OrZ8/nVlciIn7yO6B8/PHH7N2712cxthPXQDn+sYjYVEkO7P8OGvS2upKqczggoRvs+RT080YkqPkdUP7zn/8AZiuJ0+mkf//+Pi0m/fv3Jzk5GcMwSE5O5tprr+Waa67x97IiEmh7PgPDbc6GCWYJ3aEgA/I3WV2JiPjB74CyefNmwGw1ufXWW5k2bZrP9ydMmMDnn39Ou3btyMzMJDU1lWeeecbfy4pIoO3+BOq3NbtIgllcR3CGq5tHJMj5HVBycnK8jwcMGHDSferXr8/dd9+NYRj84x//4IcffvD3siISQE7csO9rSDjP6lL8FxJhhpQ9n1ldiYj4we+A4na7vY8TExMBCAn5383FCgsLAWjdurV3m6YYi9hLSsgiKM2vHQEFzNeRuRDc+VZXIiJVFJCbBR5zbNxJvXr1vNu2bdsGQFZWlnfb+vXr/b2sSDkej73PZ2et6n2JERYPMa2sLiUw4ruaq8oe+M7qSkSkivxeByU2NpZDhw4BcPjwYQBSUlIoKCgA4OWXXwbgjTfeAMwQk5+vv2ok8JxOmD0bjsvCVdagAVx3nf/nCRZNnF/iiO/Mop+c5OX5f75GqdCpo//nqbJ6jaBeY9g7B5pcbWEhIlJVfgeU1NRUMjIyAMjMzASgbdu2bN26FYCNGzdy7733AninGicnJ/t7WZGTysqCffusriK4uEJ3E2ushYSHydsO2YcDcE6X/+fwW3wXM6AYhjn9WESCit9dPB06dPA+XrJkCQAXX/y/FRxPXLjN4XBw0UUX+XtZEQmQ1tFzMHBCfGerSwmshK5wdCfkbbS6EhGpAr8Dyrnnnkv9+vWJiYlh2bJlAAwePJj27dv7LNJ2bBG3pKQkfve731X6Olu3bmXUqFF07tyZPn36MHnyZEpKSs543OHDh5kwYQL9+/enc+fOXHHFFbz77ruVvr5IbdU6ai75jrMhrL7VpQRW7DnmdON9c62uRESqwO8unoEDBzJw4ECfbU6nk9dee42nnnqKr7/+GrfbTWhoKH379mX8+PEkJCRU6hq5ubmMGDGCFi1aMHXqVA4cOMCkSZMoKipiwoQJpz32/vvvJyMjg7Fjx9KoUSMWLFjA448/TkhICL/5zW8q/XpFahMHZbSM+o5Mx2Ds0CsTUCGR5rL9e7+Esx+wuhoRqaSA3c34RAkJCUyZMgW3283hw4eJjY0lIiKiSud67733OHLkCC+//DJxcXGAeffkJ554gvT0dFJSUk56XGZmJosXL+aZZ55h6NChAPTu3Zs1a9bwxRdfKKBIndcwYhX1QnLIdVg5orUaxXeB7e9AaSGE1jvz/iJiG3538ZxJWFgYycnJVQ4nAAsWLKB3797ecAJmN5LH42HhwoWnPK60tBQwF4o7XkxMjO4LJAK0jPqOUk8EBbSxupTqEd8VPMXm3Y1FJKhUe0AJhIyMDNLS0ny2uVwukpKSvDOITqZRo0b07duXadOmsWXLFgoKCvjyyy9ZuHAhv/3tb6u7bBHba1HvOzJL2mM4wqwupXpENTWX7t/3tdWViEglVaqL59FHHw3IRR0OB08//XSF98/Ly8N1knmLsbGx5ObmnvbYqVOn8uCDD3L55ZcD5iq348ePZ9CgQZUrWqSWceKmedQCNuQPhRirq6kmDgfEdYJ9XwF/s7oaEamESgWUjz76yDsbp6qOzeypTEDx51qPPvoo27dvZ8qUKSQlJbFo0SKefvppYmNjvaFFpC5KjVxGhPMIB4o7Usvm7/iK7wy/ToHCfeYCbiISFKo0SLamx2+4XK6Trj6bm5vrs9T+if7zn/8wd+5cPv30U9q2bQtAz549OXToEJMmTVJAkTqtZdR3lHiiyHa3rt0BJa4z4IB98yDtVqurEZEKCugYlBPXPDlxW1VbX9LS0sqNNcnPzyczM7Pc2JTjbdmyhZCQENq08R0A2K5dOw4ePOi9kaFIXdSy3rdklnTAIOTMOwez8FiIaQ37NQ5FJJhUqgWle/fup/ze2rVrKSoqwjAMYmNjady4MQB79uwhNzcXh8NBSEgIXbp0qXSR/fr1Y9q0aT5jUebOnYvT6aRPnz6nPK5x48aUlZWxceNGzj77bO/2devWkZiY6HNTQ5G6xImbpvV+Ym3+DVaXUjPi/zsOxfCAIyjmBojUeZUKKLNmzTrp9n/+858sWbKEmJgYnnnmGQYOHOhtLTEMg3nz5vHYY49x5MgR2rZty/jx4ytV5PDhw5k1axZjxowhPT2dAwcOMHnyZIYPH+6zBsqIESPYu3cv8+bNA8xgk5qayn333ceYMWNITk7mxx9/5KOPPvLeH0ikLmoYsZIwZyGZJe2tLqVmxHeGXR9Czurat6S/SC3l958SP//8My+99BIOh4NHHnmESy65pFwXz6WXXsof/vAHDMPgnXfe4dtvv63UNWJjY5k5cyYhISGMGTOGKVOmMGzYMMaNG+ezn8fjoayszPs8JiaGGTNm0L59e/72t79x9913M3/+fMaNG0d6erp/L1wkiDWr9yOlnnCyS1pZXUrNcLUDZ6Q5DkVEgoLfK8m++eab3pk5nTt3PuV+x3/v7bff9rmhYEW0atWKGTNmnHafk7XwNG/enBdeeKFS1xKp7ZrVW8gh91l4qKXrn5zIGWYue7/va2j/sNXViEgF+N2Csnr1au/jnTt3nnK/Y98zDIP169f7e1kRqTKDZvV+IKvk7DPvWpvEd4bMH81l70XE9vwOKEePHsXhcGAYBn/961/Zu3dvuX327NnD5MmTvV0/RUVF/l5WRKooPiyDmNCDZBbXkfEnx8R3Bk+RGVJExPb87uJp2rQpW7duxeFwsHPnTi699FJ69uzpM4tn8eLFPmNDmjZt6u9lRaSKmtUzf0HXuRaUqGYQngj750GjS6yuRkTOwO+AMnjwYKZOneptHSktLWXRokU++xwbo3Lsv4MHD/b3siJSRc0iF3LY3YISo1Yvz1aewwFxHc1xKF0mW12NiJyB3108t99+O2eddZY3fBwLIsd/HT+rp3Xr1tx+++3+XlZEqqhZvR/JKmlrdRnWiO8MOaug6KDVlYjIGfgdUCIiIpg5cyY9evTwCSTHfx3b3r17d958800iIiICUbuIVFKkM4ekiA11r3vnmLhO5n/3V26pAxGpeX538QAkJCTw1ltv8d133/HZZ5+xatUqDh06hGEYNGjQgI4dO3LVVVcxYMCAQFxORKooNXIJAIfqagtKRAJEtzDHobS40epqROQ0AhJQjhkwYIBCiIiNNY78hWJPDHmlqVaXYp24TuY4FMMwx6WIiC3pphQidUiTyMVkl7SmTv/Tj+8MhXsg71erKxGR06jDP6VE6hqDxpGLOVTS5sy71max54AjzOzmERHbqlQXz6233gqY99d57rnnSExM9G6rDIfDwcyZMyt9nIhUXWzoLmJCD3LIfZbVpVgrJAJi25ndPG3vs7oaETmFSgWUX375xTtluLi4uNy2ijhx2rGI1IzGkYsB1IIC5jiU3f8Gj9u8T4+I2I66eETqiMaRv1BQmkKRJ97qUqwX3wVKj0DWT1ZXIiKnUOmAYhjGSbdV9EtErNEk8mcOlbS2ugx7iEmDsFjYp3EoInZVqS6ea6+91vs4KioKgGuuuUZdNiI256SURpHLWZt/g9Wl2IPD+d/pxl9Bp4lWVyMiJ1GpgPLMM8+U2zZp0qSAFSMi1aNB+AbCnUc5VFLHB8geL74zbJoKxdnmAm4iYisagyJSBzSKXA7AYXeaxZXYSHxnwIADWvZexI5qJKAcOnSIo0eP1sSlROQkUiOWketuQqkRZXUp9hHRAKKbm9ONRcR2/F7qvqioiE2bNnmfn3322YSHhwMwY8YMpk2bRm5uLgA9evRg4sSJNGvWzN/LikglNIpcptaTkzk2DkXL3ovYjt8tKN9//z033HADN9xwA3feeSchISEAzJkzh0mTJpGTk+OdwbN48WJGjx5NUVGR34WLSMU4KKNhxEqy3a2sLsV+4rvA0V2Qv+nM+4pIjfI7oKxevdo7ffjCCy/0BpRjK8U6HA7vF8CePXuYPXu2v5cVkQpKDN9EuPMoh0vUglJObAdz2fu9c62uRERO4HdAWbt2rfdxt27dACgoKGD16tU4HI6TroHy/fff+3tZEamg1IhlAGpBOZmQSDOk7FNAEbEbvwPKgQMHvI9btTJ/AG7YsAGPxwNA7969WbJkCVdeeSVgLuq2ZcsWfy8rIhXUKHI5+aWNcBsxVpdiTwld4OB8KC20uhIROY7fASU7O9v7ODExEYBt27Z5tw0ePJj69etz4403ercdPnzY38uKSAWlRiwlW907pxZ/HpQVQuYPVlciIsfxO6AcP+C1tLQU8A0oaWnmD8YGDRp4tx1rXRGR6uXAQ8PIFRxW986pRTWFiCSNQxGxGb8DyrEl7wE2btwImANnj2natCkAJSUlgDloNj5eNysTqQnxYVuJcBZo/MnpOBzmbJ69X1pdiYgcx++A0qRJE+/jv/zlL9x5550sW2YOynO5XKSkpABw8OBB734JCVpWWqQmNIpYAWgF2TOK7wr5G6Fgu9WViMh/+R1Qjs3cAcjJyeGHH8x+XIfDQe/evb3fO9a6AtCiRQt/LysiFdAwYiVHShtQ7Im1uhR7i+8IjhDN5hGxEb8Dyo033khYWBhAubsa//a3v/U+XrRokfdx165d/b2siFRASsRKckpbWF2G/YXGgOtsdfOI2IjfAaVly5ZMmTIFl8vlXe8kMjKSRx55hO7duwPmvXh++uknwJxmrIAiUjMaRa7ksLul1WUEh/jzYP+3UKaVrkXswO978QBceumlXHTRRWzevJnS0lJat27tM3g2Pj6eX375xfv8+O+JSPWICsmkfug+chRQKiaxG2x/Cw7Mh9RBVlcjUucFJKAAhIWF0b59+5N+z+l0KpSI1LCGEasA1IJSUVHNISLZ7OZRQBGxnN9dPCJiTykRq3B7IikobWh1KcHB4YCErrD3c/PuxiJiqYC1oBiGwfLly9m4cSN5eXneRdtO5Z577gnUpUXkJBpGrCTH3QKDEKtLCR4J3cyZPPmbwNXW6mpE6rSABJRFixbxpz/9ib1791b4GAUUkerVUDN4Ki+uIzjDYc8XCigiFvO7i2f16tWkp6ezd+9enzsXn+5LRKpXiKOYBuG/ctjdwupSgktIJMSdC3s+tboSkTrP74Dyz3/+E7fbDZjroJzpS0SqX1L4ekIcpeRoBdnKS+gBmT9CcfaZ9xWRauN3F8+KFSu8weNY60hcXByRkZE4nRqDK2KFhhGrMAwHOe7mVpcSfBJ7wJZ/wt450PK3Z95fRKqF3wHl6NGj3sc9evTghRde0L12RCyWErGa/NJGlBr1rC4l+EQkQv2zYPcnCigiFvK7iSMlJcXbcjJ27FiFExEbSA5fTW5pM6vLCF4JPWDfHCgrtroSkTrL74By4YUXeh8fuyePiFirYcRqcjRAtuoSe0BpARz4j9WViNRZfgeU9PR0oqOjAZg5c6bfBYmIf6JDDhIdmqnxJ/6IbgGRDWHPJ1ZXIlJn+T0Gxe128+ijj/KnP/2Jzz77jN27d3PTTTeRlpZGXFzcKY9LTU3199IichLJ4WsAtAaKPxwOSOwOuz6Gbi+DQwP+RWqa3wFlwIABPrN4VqxYwYoVK057jMPhYP369f5eWkROIiViNaWeCC1x768G58OezyBrMST1troakTonYH8WGIaBw+HQYm0iFkuJWENuaTMtce8v19kQHg+7PrS6EpE6KWAB5VgrihZqE7FWSsRqctyaweM3Rwgk9oSdH+rmgSIWCEhAqWiriVpORKqXgzKSwtdpBk+gNDgfju6Ew8utrkSkzvF7DMpbb70ViDpEJAASwrYS5izSANlAiT0HwlywczYknGd1NSJ1it8BpUePHoGoQ0QCICViNYCmGAeKMxQSusPOD6DTU+bsHhGpEZo7J1KLJEespbAsnmJPnNWl1B5JF0DBFji80upKROoUv1tQTlRQUMDy5cvJzMykqKiIa6+9lqioqEBfRkROIjl8rQbIBlpcRwiLhR3vQkIXq6sRqTMCFlCysrL429/+xueff05ZWZl3+0UXXcSPP/7I22+/DZgLtE2aNKnS59+6dStPPvkkK1asIDo6mquvvpoHHniA8PDwMx574MABnnvuOebPn8/Ro0dp3Lgxd999N1dddVWl6xCxs+SI1WSVnG11GbWLM9QcLLvjPeg8SYu2idSQgASU7du3M3LkSA4cOOAzU+fYtOJu3brx0EMP4Xa7cTgc3HnnnaSlpVX4/Lm5uYwYMYIWLVowdepUDhw4wKRJkygqKmLChAmnPfbgwYPccMMNtGzZkokTJxITE8PmzZspKSmp2osVsalQRxEJYVvZemSQ1aXUPsn9zJsHZv0ESX2srkakTvA7oJSWlnLPPfewf/9+AJ9VZY9JSEigd+/eLFiwAID58+dXKqC89957HDlyhJdfftm7fH5ZWRlPPPEE6enppKSknPLYZ599loYNG/Laa68REmIuXNW7t1aFlNqnQfivOB0edfFUB1c7iEiC7e8qoIjUEL/bKj/++GO2bNniXYjtVGud9O3b1/t46dKllbrGggUL6N27t8+9fQYPHozH42HhwoWnPK6goIA5c+Zw0003ecOJSG2VHL4WgNxSBZSAczjNYLLzffCUWl2NSJ3gd0D56quvALPFpFGjRrz55psnDSlnn/2/fvEtW7ZU6hoZGRnlWlxcLhdJSUlkZGSc8rh169bhdrsJDQ3l5ptvpkOHDvTp04dnn30Wt9tdqRpE7C45Yi0FpSmUGhqUXi2SL4TiTNj3ldWViNQJfgeUDRs2AGbXzkMPPXTK7pMGDRoAZpDJzMys1DXy8vJwuVzltsfGxpKbm3vK47KysgAYP34855xzDq+//jojRoxg5syZvPTSS5WqQcTuksPXqPWkOkWnQXRLyJhpdSUidYLfY1BycnK8j9u1a3fK/Y6f2VNTA1Q9Hg8A559/PuPGjQOgV69eHDlyhDfeeIMxY8YQGRlZI7WIVLfkiLXsKepudRm1l8MBKf1h+ztQcti8kaCIVBu/W1CO/wV/9OjRU+63fft27+Po6OhKXcPlcpGfn19ue25uLrGxsac9DsxQcrzevXtTUlLCjh07KlWHiF1FOPOIC9tJrgbIVq/k/mCUmVOORaRa+R1QGjZs6H08f/78k+5jGAbvvPMOYHYFpaamVuoaaWlp5caa5Ofnk5mZedrZQK1btz7teYuLiytVh4hdJYWvByCnVEvcV6vweIjvAhkzrK5EpNbzO6B07doVMEPItGnTePPNN32+v3DhQu666y5+/vnncsdUVL9+/Vi0aBF5eXnebXPnzsXpdNKnz6mn/DVu3Jg2bdqwaNEin+2LFi0iMjLyjAFGJFgkh6/FYzjJczexupTaL2UAHPoFctdbXYlIreZ3QLn22msBs2XE7XYzefJk7/cMw2DChAne9U9OPKaihg8fTnR0NGPGjOHHH39k9uzZTJ48meHDh/usgTJixAguueQSn2MffPBBvvvuO5566ikWLlzItGnTeOONNxg5cqSW4JdaIzliLfmlqXg488rK4qfEnubS91tetboSkVrN74DSpUsXBg0ahGEYJ10H5djzY+ukDBkyhHPOOadS14iNjWXmzJmEhIQwZswYpkyZwrBhw7wDX4/xeDw+g3EBBgwYwHPPPcdPP/1Eeno677//Pvfeey8PPPBA5V+siE2ZM3iaWl1G3eAMM1tRMmZAaaHV1YjUWgFZ6v6pp54iOzubJUuWeFeSPZFhGHTv3p2//OUvVbpGq1atmDFjxmn3mTVr1km3DxkyhCFDhlTpuiLBIDliHduO9re6jLqj0SDY/RHsmg0tb7a6GpFaKSB3vYqJieHNN99k3LhxNG3aFMMwfL6aNGnCuHHjeOONNyo9g0dETq+e8xAxoQfI1QDZmlMvFeI6weZpVlciUmsF7G7GoaGhjBw50nvTwAMHDgCQkpJy2nvliIh/kiPWAWiKcU1rNAg2TIacdRDXwepqRGqdgAWU/Px8fv31V7Kzs3E4HCQkJNC2bVvq168fqEuIyEkkha/DY4SQX9rI6lLqlsSeEJ4Am6ZCD7WkiASa3wFl/vz5TJ8+nZUrV3pXbj0mJCSEzp07c+edd9KvXz9/LyUiJ5EcsY7c0qZ4CLO6lLrFGQaNLoNtb0GnpyEiweqKRGqVKo9Bcbvd/P73v+euu+5i+fLllJWVlRt7UlpaytKlS0lPT+fhhx+usSXuReqS5PA1Wv/EKo0GmXc33vqa1ZWI1DpVDij33XcfX3zxhTeMHJtGfOIXmDN4Pv/8c8aOHRuwwkXEZLagaPyJJcLjIfkCs5vHU2p1NSK1SpUCyowZM/j+++8BygWR47+O/75hGHz77bfeJe9FxH+RjoNEhRzSAFkrNb4Sju6GXf+2uhKRWqXSY1BKSkp45ZVXfNY7MQyD1NRUunXrRkpKCoZhcODAAZYuXcq+fft8Qso//vEPbrjhBkJDAzY+V6TOSnCaM3hyankLSmQ98BjgPPkyS1UWkHPGtDKnHK+fhKfJ9ThDAlekxwPOgCwGERznC7TqqM/ur7k2qXRK+Prrrzl8+LA3cMTExPDnP/+ZK664otwibYZh8OmnnzJx4kSOHDkCQHZ2Nl9//bUWThMJgHjnWsqMMApq+Qye8DAzSCxaBMfdkssvjVKhU8fAnDPReR3dIyfgPDiP2YsuJSvL//oaNIDrrvP/PMdzOmH2bGxbX6AF8vVCcLzm2qTSAWXx4sWAGT5CQ0OZNm0a3bp1O+m+DoeDq6++mkaNGjFq1CjvLJ+ff/5ZAUUkABKc68h1N8UgxOpSakReHmQfDsy5XK7AnTObTpzd5Czqr3uarKxL2bfP//qqS1YWtq4v0Ora661NKt1QlZGRAZjhY9CgQacMJ8fr0aOH9349AFu3bq3sZUXkJBKca8kr1Qwe6znY47gODs4n2fnzmXcXkTOqdEDZv3+/9/HAgQMrfNzxdxk+tsqsiPjBMIgPWUuOBsjaQrajF0Q147yIJ6wuRaRWqHRAyc/P9z5OS0ur8HEtW7YEzK6hvEB1IovUZYX7iHDkaoqxXTic0OwGmoXOpWnkIqurEQl6lQ4oRUVF3scxMTEVPu74fQsLdYtyEb/l6h48tpPUhzxPSy5qMN7qSkSCXqUDitvt/t/BlZhrdfwMn7KysspeVkROlLuOMiOcI2W6GadtOJxscd9IWtT3tKj3vdXViAS1Ss/iObZqrGEYDBgwoFLHHjvu2GBZEfFD7loKjGZ1ZgZPsDhY1pNDJWcxsME4Xtv1MxDgxVtE6gi/lps5ceXYM32JSADlrKXA09TqKqQcBytyR9Ck3i+cU///rC5GJGhVOaCc6t47p/sSkQAxDMhdR4FH40/s6GBJR3YV9mRgg0cIdRSd+QARKafKAaWyrSdqRREJoKO7oLRAAcXGVuaNoH7oHnrGvWh1KSJBqdJjULp3714ddYhIZfx3Bk+BoS4eu8ovbcKWI0PolziRNfm/1YJ6IpVU6YAya9as6qhDRCojdx04Iyk0kq2uRE5jdd5NNKv3I4OSHuCDfR9aXY5IUNE9GUWCUe46iG6G/gnbm9uIZnnuaDrUn03rqLlWlyMSVPTTTSQYHV4DUereCQY7Cvuxv6gTlyf/jjDHEavLEQkaCigiwcbwQN4GiNIA2eDgYEnO3dQP3cvFDR6zuhiRoKGAIhJsjmyHsqMQ3dzqSqSC8stSWZV3M73iX6J5vQVWlyMSFBRQRIJNzlrzvwooQWXjkSs5WNyBq1NGEe7IP/MBInWcAopIsMldC6ExEJ5gdSVSKU5+PnwfMaH7GJJ8j9XFiNieAopIsMlZa7aeaHXmoFNQ1oilOXfROfYtOtZ/2+pyRGxNAUUk2ORoBk8w2154EduOXsTlKXeRGLbR6nJEbEsBRSSYeNyQt1HjT4Lckpx0CssSGZ56jcajiJyCAopIMMnfDIYbohRQglmpEcUP2eOIDdvJNQ1HALpPmciJFFBEgol3Bo/WQAl2+aVN+OnwA7Sv/xH9Ex+3uhwR21FAEQkmuWvN2TthLqsrkQDYU9SLlbm30j/xL3Sq/5bV5YjYSqVvFigiFspZqxVka5n1BdcRE7qPqxreTn5ZKhlHB1pdkogtqAVFJJjkrFH3Tq1jLoV/oLgjw1OvoXHkYqsLErEFBRSRYFF6FAoy1IJSCxmE8kP2OHLczbm58WUkh6+xuiQRyymgiASL3PWAB6JbWF2JVIMyI4L5h8ZTWJbIiCYDiHeus7okEUspoIgEi5zVgENdPLWY24jhu0NPUOxxcWW9/pCjkCJ1lwKKSLDIWQP1UiEk0upKpBqVeFx8d+gvlOCCb/pB9jKrSxKxhAKKSLA4vEqtJ3VEicfF0qKJEJEE31wEB3+wuiSRGqeAIhIsctdoBdk6xE19OPcJiGkJ310Kuz+zuiSRGqWAIhIMCg9AcZYGyNY1oVFwzgRI6Ao/XAtb37S6IpEao4AiEgxyVpv/jWlhaRliAWc4tHsYGl4Ci0fDumfA0L17pPbTSrIiwSBnDTgjIDLF6krECo4QaH23eZuDVY9B4V7o+gI4Q6yuTKTaKKCIBIOc1RDd3PxFJXWTwwHNh0N4HGz6BxQdhN5vQUiE1ZWJVAt18YgEg5zVWkFWTI0ug/aPwO6P4T9DwJ1vdUUi1UIBRcTuPKXmKrIafyLHNOgN5zwOhxbDd5dAyWGrKxIJOAUUEbvL3wyeYk0xFl9x58C5EyFvA8y7EIoyra5IJKAUUETs7vBK878xaZaWITZUvzV0fAoKd8O3A6Aoy+qKRAJGAUXE7g6vNGfvhNW3uhKxo+jmZkvK0d3w3cVQnG11RSIBoYAiYneHV2iBNjm96GbQcSIc2WEOnC09YnVFIn4LmoCydetWRo0aRefOnenTpw+TJ0+mpKSkUueYMWMGbdu2JT09vZqqFAkww/hvQGlpdSVid9HNzVVnc1bDD8PA47a6IhG/BEVAyc3NZcSIEbjdbqZOncqDDz7I+++/z6RJkyp8jszMTP7+97+TmJhYjZWKBFjRfnOJ+xgFFKmA+mdB+3Gw/xtYcrdWnJWgFhQLtb333nscOXKEl19+mbi4OADKysp44oknSE9PJyXlzKtrPvvsswwYMIC9e/dWc7UiAXRsgKxaUKSi4rvAWWNg04sQ1xHa3md1RSJVEhQtKAsWLKB3797ecAIwePBgPB4PCxcuPOPxS5cu5ZtvvuGhhx6qxipFqsHhlRAarSXupXIaXgxNroFlD8K+r62uRqRKgiKgZGRkkJbmO8XS5XKRlJRERkbGaY8tKytj4sSJ3HXXXSQnJ1dnmSKBd3il2XricFhdiQSbliMgvjMsvAmO7rG6GpFKC4qAkpeXh8vlKrc9NjaW3Nzc0x77r3/9i8LCQkaOHFlN1YlUIw2QlapyhMDZY81wu3C4uSKxSBAJioBSVYcOHeKll15i3LhxhIeHW12OSOW4CyB/iwbIStWFueDs30PWT7DmCaurEamUoAgoLpeL/PzyN8TKzc0lNjb2lMe9+OKLtG3blm7dupGXl0deXh6lpaWUlpZ6H4vYVs5qwFBAEf/Etodmw2Hd05D1s9XViFRYUMziSUtLKzfWJD8/n8zMzHJjU463bds2lixZQvfu3ct9r3v37rz66qv069cv4PWKBET2MnCE6S7G4r9mwyB7Kfw0ghBWAvWsrkjkjIIioPTr149p06b5jEWZO3cuTqeTPn36nPK4xx57jLy8PJ9tTz/9NJGRkYwdO5a2bdtWa90ifslearaeOMOsrkSCnSPEnG68/EF6RPyR3TxndUUiZxQUAWX48OHMmjWLMWPGkJ6ezoEDB5g8eTLDhw/3WQNlxIgR7N27l3nz5gHQrl27cudyuVxERUXRs2fPGqtfak4IhTSvt4QSTzQFZQ3JL21sdUlVd2ipbhAogRPVFJr/lnMyXuTniJvYW9zN6opETisoxqDExsYyc+ZMQkJCGDNmDFOmTGHYsGGMGzfOZz+Px0NZWZlFVYqljuyCxbdza0wKo5peSHrzbjyU1oRbGg+kceQvVldXee4CyPsVYlpbXYnUJk2uIt9owRUp6TjQz0qxt6BoQQFo1aoVM2bMOO0+s2bNOuN5KrKPBJn938KPNwCws3QImw73xoFBbOgu2tefzR3NevJj9iN8k/UMECTriRxeCXigvgKKBJAjhA0ld9Er8g90i53GktwxVlckckpBE1BETipjJvw8GuI7wdkPseVbFzn/vUfaYXcrdhReQNuYT+mb8FcinLl8efDvGMHQcJi9DJzhGiArAZfjOZvNRwZxcYNHWV9wPUfKtICl2FMQ/KQWOYUD82Hx7eay3udMMNd8OIFBCL8WXMvPh+/lvNjpDEoaa0GhVZC9FKLTwKm/ISTwVuXdgsNh0D/xz1aXInJKCigSnPK3wA/XQmwHaH23OUvhNDKOXsKy3DvoFf8i7WJm11CRfji0RANkpdqUeFyszbuB82Knkxy+xupyRE5KAUWCj6cMFt4IIVHQ7pEKtzJsPjKEHUf7cHXKKOLDTn8PJ0u58yF/k8afSLXafGQIBaWN/tuqaFhdjkg5CigSfDa9ZI7RaHs/hMVU4kAHv+TcQ4lRn2tTbsW2P5QPrwAMBRSpVh7CWJE3klbR39AqSnc8FvtRQJHgUrANVo2H1MvBdXalD3cb0Sw5fDfNohbSsf471VBgABz6BZyR5roVItVoT1EPDha3Y2CDR3HgsbocER8KKBJclt4LoTHQ4uYqn+JASSd2HO3LpUm/J8KZd+YDalrmT1D/rDOOqxHxn4NVebfSKHJFcIzNkjpFAUWCx8EfYO8X0HIEhEb5darluaOJcObSP/HxwNQWKIYBWYvA1cbqSqSOyCzpwJ6i87i4wR9xohuoin0ooEhwMAxYOc5cWTXp1PdfqqhCTwPW5w+je9zfiQ3dGYACA+ToTijaX6XuK5GqWpV3C4nhm+no0kKWYh8KKBIc9n5htiy0uAUcgfnYbjxyJaWeelyQ8FRAzhcQmT+Z/62vG1lKzclxp7Gz8Hz6JTypVhSxDQUUsT/DgJWPQey5EN85YKctNeqxvmAoXWLfIC50W8DO65esn6BeKoTHWV2J1DFr824gITyDjq63rS5FBFBAkWCwby7kroHmw8ER2HvpbD4yhBJPfS5M/EtAz1tlWYugvsafSM3LKW3JzsLe9EuYqFYUsQUFFLG/9X81uzxizwn4qcuMCNbnD6WTaxaxoTsCfv5KKS00bxKo8SdikbX5akUR+1BAEXvL+gUOzoem1wa89eSYLUcHUeKJpnf889Vy/grLXgZGKbg0/kSskeNOY1dhT/omPIODMqvLkTpOAUXsbcNfoV5jSOxZbZcoMyLZfGQIXWNfpZ7zULVd54yyFpkLtEW3sK4GqfPW5w+jQfgm2sX82+pSpI5TQBH7KtgOuz6CJldX+6Jlm45cjpNSusf9o1qvc1oHvofYdlqgTSx1yN2WfUWd6JfwJLa9HYTUCQooYl9bpkFoNCRfVO2XKvbEknF0IL3iXyTUUVjt1yvHUwqZP1TLOBuRylqXfz0NI1dzVvSXVpcidZgCithTWRFseRVSBkBIRI1c8teCq6nnzLbmHj3Zy6D0CMSdW/PXFjnBwZJzySxuxwXxz1hditRhCihiTzv+D0qyIXVIjV2yoKwRu4t60iv+eWq8afvgfyCknrlSrojlHKwvGEqzqIU0i/zR6mKkjlJAEXva9DLEdzUXLatBGwuuJDliPY1DvqnR67L/O3C1B2dozV5X5BT2FHUnx92MPgmTrC5F6igFFLGf7OWQvRQaXVbjlz5Ycg7ZJa04N7wGpxx73JC5EOI0/kTsxMmG/KG0jfmC5PA1VhcjdZACitjP1tchPBESu1twcQcbj1xB89A5kPtrzVzy0FIoO2Iu5S9iI9sL+1FQmkzfhL9aXYrUQQooYi+lR2H72+bgWIum2+442o9iIx42Ta2ZCx78HkKioH6rmrmeSAUZhLKx4CrOqf8ecaHbrS5H6hgFFLGXXbPBnQcNB1pWgocwdpUOgowZUJJT/RfcO9fs3tH6J2JDW45e+t+VlqdYXYrUMQooYi9bXoO4TlCvkaVl7HQPBk8JbH2jei9UnG2uIJvQrXqvI1JF/1tp+XWiQjKtLkfqEAUUsY/8LZC5wNLWk2NKiIekvrDpJfBU4z1J9n0FRhkkWDHeRqRiNh25AjDoGVdD3Z4iKKCInWTMhNAYSOxldSWmxlfCkR2w59Pqu8aezyGmFUQkVt81RPxU7HGRcfQSesRNJdyRb3U5UkcooIg9GB7YNhMa9KmxlWPPqP5ZENsBNvytes7vKYV9cyDhvOo5v0gAbSi4hghnPufFTbe6FKkjFFDEHg7Oh6O7IKX677tTKY2vNseIZC0O/LmzfoaSw+rekaBwtCyJbUf7c378FEIcxVaXI3WAAorYQ8ZMc9VYVzurK/GV2N2sa0M1zGDY+zmExZktNSJBYH3BdcSE7KeT6y2rS5E6QAFFrOcugJ0fQHJ/cDisrsaXIwQaX2VOfy7YFrjzGob5mhO6gUP/DCU45Jc2YVfR+VwQ/wwOSq0uR2o5/WQUS3g8xz3Z/RGUHbVf984xKRdDWP3AjkXJ+gkKMiD5wsCdU2qVyHrgqeF7VlbEuvxhxIdvo3XouwE/t8/PBanzdGcysYTTCbNnQ1YWDKk3iyjHOSz5T0qVz9coFTp1DGCBxwuJMGf0bH0dzhkfmDVats2CiGSI0/L2cnLhYeB0wKJFkJfn//kC9W/ksLsVuwt70DViInhuAmfgFhg8/ueCv1q3hosv9v88Yh0FFLFMVhbkH9xH47RvWZJzN9lHq34ulytwdZ1U6uWw+2OzFaWrn+NRyophx3vQ8GJ178gZ5eVB9mH/zxPIfyNr82/gsnoPmd2ULYYH7sSYPxf27fP/PA0a+H8OsZZ+Ooqlzqn/HgYh7CzsY3UppxcabYaUzdOgyM/VNPd+Ae4cSLZpl5bIGWS7zyKz7DxY+5fqXchQ6jQFFLFUJ9cs9hR1w23EWF3KmTW+EjBgw7P+nSdjJsScBdHNAlKWiBW2uG+AvA2w8/+sLkVqKXXxiGXinOtpFLmCBYcetbqUiglzmeuibHwRzrobYlpW/hz5W8zVY1unB74+kRqU6znbXMNn9QRodj04w6wuqUqiQjJpGrmIBuEbAYNSox67Cnuzv7gLHv2KtJTefbHMWaHvUOyJYW9REN0or+lQ2D8PVj4Kfd+r/PHrJ0F4nDn+RCTYtfgtLH/AbBVsfbvV1VSYEzdnx3xMr7gXaRa1EIASTzQeI4RQZxGhjhKKymL5Oed+fjo8lmJPrMUV100KKGINw+CssHfYVXg+HoLoL6+QSGhxM2x6ETLvh6TeFT/2yC7IeMs83hlefTWK1JSYNPOmmmufgJY3m/8+bK5V1NcMSb6HxPDNHCg+l0XZD3KwpANHy5IAB07cJIRvplm9n+gbP4mecVP57MArrC+43urS6xyNQRFrZC2ivnMH24/2t7qSyku5yLzB3y/p5oycitrwLITWg9TLqq82kZrW/CYo3AcbX7K6ktOKdB7muobDuaXJIEqNSOYcfJ5vs55ie+FFHC1LBsxFIj2EkVXSnuW5t/HZgVc4WNye36T+hoENxuFAA4JrkgKKWGP7vyj0JHGwpL3VlVSewwlt7jUHCK4eX7FjctfDlumQegWE1Kve+kRqUlQTaDQY1j4JRQetruakmkT+xF3NO9Mm5gsWZY/l26wnOexudcbjCj2JLDz8B5bnjuL8+Ge5KPJW88amUiMUUKTmedyw4//YV9aXoP0IxqRBi1vMe/Ts/+70+5aVwMKbIDIFmlxbM/WJ1KTmwwED1jxudSXlnB32KqOa9qPEE82cgy+wvbA/x1pLKsbBrwXXsjD7YVqHvgdL7zVvVSHVLkh/O0hQ2/c1lBxiX2l/qyvxT5OrIa4j/Hg9ZC8/9X5rJkDuOmj7oLkqrUhtE+aCZr+Bza9AzhqrqzEZZbDsAS6MvJOtRy7l26yn/tuVUzW7ivqwtuR3sPkfZmuRVDsFFKl52/8F0c3JN1pYXYl/HE5o9whENIBvL4Ksn32/7ykzp2Cu/6vZT1//zE3KIkEr9XKzu2fxnZZ3g4Q6Cunlvg42vcy6krtYmnsXRgDmhOwpu9T8t7zmz7D/2wBUKqejgCI1y11gLhmf1I/KNbPaVFgMnPsXqNcE5vWFH34Duz4yx5t8d4n5l1bz35rTk0VqM2eYuT7QoZ9hyyuWlVHPeYgRTS6mofEVtH+MXaVDAnuBZtdDfGez27Zwf2DPLT4UUKRm7f7EvHNxcj+rKwmc0Cg49wlodQdkLYIfhsIvd0PBFnN78xt0zx2pG2I7QMNLYcUjcHRvjV/eFbqL0U37khS+nnUhT0Fi98BfxBFidtcaZfDTCI1HqUZaB0Vq1va3wdXeHDBam4REQOoQaHQZFGdBeHzQrqwp4peWIyF7qfnLe8BXNRbOG4Rv4JbGlxLicDMvaxKJjRtX38XC46DNGPNeRNvfMdeAkYDTn3VSc4oyzVVYa1PryYkcTohMVjiRuissBtreDwe+gV+fq5FLNo1cxG1Nz8dDKPMyJ5FfWo3h5JiEbmZX9bIHoCir+q9XBymgSM3Z+b7536S+1tYhItUrvos5pX7lY3BoSbVeqm30J9zaZCB5pU34JvNpCj2J1Xo9H61uA08xrPh9zV2zDlFAkZqz7W2I72pOSRSR2q3FzeZ6QfOvMm/zEHAGveJeYHjqtewr7sL3WY/X/F3Rw+Ohxa2wbWa1B7G6KGgCytatWxk1ahSdO3emT58+TJ48mZKSktMec/DgQSZPnszVV19Nly5d6NevHw899BB79uypoarFqyDDHN2ffKHVlYhITXCGQYfHAAP+MwTceQE7dYijmCuS7+Ky5AfZUHAtP2b/AQ8W3d+q0SUQ3RyWj9WA2QALioCSm5vLiBEjcLvdTJ06lQcffJD333+fSZMmnfa4devWMW/ePAYPHsw//vEPxo0bx6ZNm7j++uvJzs6uoeoFgG3vmEu8J/a0uhIRqSnh8dDhT1CwDb4fAiU5fp/SFbqL0U0uoHPsDH4+fA8r80Zi6a8yR4g5MDjzR3MJBQmYoJjF895773HkyBFefvll4uLiACgrK+OJJ54gPT2dlJSTzwg577zzmDNnDqGh/3uZXbt2pX///nz88ceMHj26JsoXw4DtsyCxl1ZSFalropvBuX+GtRNhXj8Y8DXUa1iFExl0rP8OQ5LvodSI4JvMZ8h2nxXwcqsk4Tyz+3rFH6DxleAMil+tthcULSgLFiygd+/e3nACMHjwYDweDwsXLjzlcS6XyyecADRs2JCEhAQOHrTnTa1qpexlkL8ZkvtbXYmIWMF1NnR6Bor2wpwusOfLSh2eGLaRG1OvYmijW9hX3IW5B5+3Tzg5puWt5tpH22ZZXUmtERQBJSMjg7S0NJ9tLpeLpKQkMjIyKnWubdu2cejQIVq10rLjNWb72xCeAPEdra5ERKwS3Qw6/w3qNYb5l8PCm894356GESu4MuUOxrToQOPIJSw4NI6fDo+lxKhfQ0VXQkwaNDjfXBvF47a6mlohKNqh8vLycLnKz/yIjY0lNze3wucxDIMnn3yS5ORkLr/88kCWKKfiKYXt75pTix0hVlcjIlaKSIRzJpjrIe18D3a8Y/5ST74AYs8FRwhtw47QOWklLaLmkxKxhqNliazMu5VNBZdbNxC2oprfCMvug4yZ0Pp2q6sJekERUAJl6tSp/Pzzz7z22mtERUVZXU7dsO9rKD4IKRdZXYmI2IHDAY0uhZQBkLUQMhfC1tfNFZiB/pGQG9KUbHdr5h/6I3uLumEQJH/cRDeHpD5mK0rLWyHE5oHK5oIioLhcLvLz88ttz83NJTY2tkLneP/99/n73//OU089Re/evQNdopzKtlkQ3QKi0864q4jUIc5Qc9mBY0sPlB4F4Ktvwjh0OIhXYm42HJbdYy6B32qU1dUEtaAYg5KWllZurEl+fj6ZmZnlxqaczLx583j88ce57777GDZsWHWVKScqyTWn3SVfaP7VJCJyKqFREBqFQRCHEzDH2iT2gvWTwFNmdTVBLSgCSr9+/Vi0aBF5ef9b6Gfu3Lk4nU769Olz2mMXL17M2LFjuf766xkzZkx1lyrH2/WhuQy0Zu+ISF3SdBjkb4LdH1ldSVALioAyfPhwoqOjGTNmDD/++COzZ89m8uTJDB8+3GcNlBEjRnDJJZd4n2/dupUxY8bQokULrr76alauXOn92rlzpxUvpW7JeAviO5sD40RE6gpXG4jrBOue1uqyfgiKMSixsbHMnDmTiRMnMmbMGKKjoxk2bBgPPvigz34ej4eysv81qa1atYr8/Hzy8/O58cYbffa99tprz7gSrfihIAMyF0DbB8+8r4hIbdP0OlgzAfZ/Yy6HL5UWFAEFoFWrVsyYMeO0+8ya5btAztChQxk6dGg1ViWnlDETQqLMKYQiInVNXCeIaQUb/qaAUkVB0cUjQcbwQMYMc+0TLW0vInWRwwFNroH9X8Ph1VZXE5QUUCTwDnwPR3dCysVWVyIiYp0GfSAiCX59zupKgpICigTe1jchqol5/w0RkbrKGQqNr4Dt/4Kje6yuJugooEhgleTC7n9D8gCtfSIi0nAQOMNg08tWVxJ0FFAksHb8CzwlWtpeRATMBegaXgKbp0HpEaurCSoKKBJYm6dDQjetfSIickzjK8CdB9vesrqSoKKAIoGTvQxyVkLDS62uRETEPiJToEEv+PV5c5ajVIgCigTOltcgogEkdLW6EhERe2l8NeRvhr1fWl1J0FBAkcAoPWLevTPlYnAEya3RRURqiutsqN/WbEWRClFAkcDY8R6UFkDDgVZXIiJiPw6HORblwHdauK2CFFDEf4YBG182B8dGppx5fxGRuujYwm0bX7C6kqCggCL+O7TYHBybOsTqSkRE7MsZav6c3P4OFB6wuhrbU0AR/236B0Q2hPguVlciImJvDQcBTtj8T6srsT0FFPFPURbs/D9odBk49HESETmtsBhoOAA2/x1KC62uxtb0G0X8s/VV878aHCsiUjGNr4LiQ7D9basrsTUFFKm6shLYOBWS+0OYy+pqRESCQ71USOxp3uVYC7edkgKKVN2uD6FoHzS+0upKRESCS5NrIO9X2DvX6kpsSwFFqsYwzPQf3wWim1tdjYhIcHG1g/ptYMOzVldiWwooUjVZi8x776j1RESk8hwOaHItHPwPHFpqdTW2pIAiVbN+MkQ1gXjdd0dEpEoa9DLHo6yfbHUltqSAIpWXsw72fApNhmpqsYhIVTlCzJsI7poN+VusrsZ29NtFKm/9ZHO55uQLra5ERCS4pQyAsFjYMMXqSmxHAUUq58gO2PEvcx6/M8zqakREgltIBDS+HDLehMJ9VldjKwooUjnrn4XQKGh0qdWViIjUDqmXm3/wbfib1ZXYigKKVNyRXebKsY2vgpB6VlcjIlI7hEabIWXzNCjKtLoa21BAkYpb/wyERELqFVZXIiJSuzS+EjBg4wtWV2IbCihSMUd2wJbXzHn7oVFWVyMiUruEucybrm58ybxPjyigSAWtffK/zZBDrK5ERKR2ajIUjDKti/JfCihyZjnrYOsb0PQ6jT0REaku4bFmV8+mqZrRgwKKVMTKP0BkilpPRESqW5NrzAXc1j1tdSWWU0CR0zvwPez9ElreonVPRESqW2iMGVI2vwIFGVZXYykFFDk1TxksGwuus6FBH6urERGpGxpfBeEuWDHO6kospYAip7ZlGuSsgrTbzDtviohI9QuJhOY3w64PIHOR1dVYRgFFTq7wAKx6DBpeAq62VlcjIlK3pFwEMa1h2QNgeKyuxhIKKHJyK/5g/rflrdbWISJSFzmckDYaspfAtresrsYSCihS3t65sP0taHGruXiQiIjUvLhzzLvGL/99nVy8TQFFfJXkwOLbIL6L2b0jIiLWSRsNnuL/tWrXIQoo4mvZg2ZIOeseDYwVEbFaeDy0uAUy3oAD862upkYpoMj/7PwAts0wE3tkktXViIgIQKNBENsBfh4B7nyrq6kxCihiyt8CP4+GpAvUtSMiYicOJ7S5H4oOmrN66ggFFIGyIvjxN+aA2LPGqGtHRMRu6jU016TKeAN2fWx1NTVCAaWuMwyz5SR3HbR7GEKjrK5IREROpuEl0KC32dWTv8XqaqqdAkpdt/YvsONdaPsgxLSyuhoRETkVhwPa3Aeh9WHBtVB6xOqKqpUCSl229Q1Y8zi0uBmSdK8dERHbC42G9uPMFpSfbjXvmVZLKaDUVdv/BYtvh0aXQdPrra5GREQqKro5nD3WHIuy/AGzq74WUkCpi7a/aybvlAHQ+i4NihURCTYNekHrdNj0Mqx7yupqqkWo1QVIDfv1BVj+oBlO2txjTl8TEZHgkzoY3Lmw+k/gKYFzn6hVf3AqoNQVHrd5P4dNL0GTodByRK36IIuI1EnNh4MzDNZOBHcedJkCzhCrqwoIBZS64Oge+PF6OPSL2SSYernVFYmISKA0vQ5CImHjVMj7Ffq8ay6RH+TUvl+bGQZkzIQvOkD+Zuj0jMKJiEhtlHo5nPtnyFwEc7tB5k9WV+Q3BZTaKmcNfHcp/DzSvDNx1xfAdbbVVYmISHWJ7wJd/gbOcJjXF1aOC+q1UoImoGzdupVRo0bRuXNn+vTpw+TJkykpKTnjcYZhMH36dPr370/Hjh254YYbWLlyZfUXbJW8jfDTKPiyM+RtgA5/MqejhbmsrkxERKpbvUZma3mLm+HX5+HT1uaaV55SqyurtKAIKLm5uYwYMQK3283UqVN58MEHef/995k0adIZj3311Vd56aWXGDlyJK+88gpJSUmMHj2aXbt21UDlNcRTCns+h/lXweftYM9n0Op2OG8qJHa3ujoREalJjhBoNgy6/R3qt4HFt8GnreDXF6Ekx+rqKiwoBsm+9957HDlyhJdffpm4uDgAysrKeOKJJ0hPTyclJeWkxxUXF/PKK68wevRoRo4cCcB5553HZZddxuuvv87jjz9eMy+gOpQegQPzYc8n5mI9xQchJs2cOpzc3xzVLSIidVdkCrT7PTQdCrs/hhUPwcpHoMnV5sDaRpdCeJzVVZ5SUASUBQsW0Lt3b284ARg8eDB//vOfWbhwIUOHDj3pccuXL6egoIDBgwd7t4WHh3PJJZcwb9686i47cEqPQv4mc1xJ9nLI+gmyl4FRCvVSzZtHpVxkBhQREZHjxaSZXf0tR0LmfDg4H3a+D45QSDgPkvpCYg+IOxfqnwVOe0QDe1RxBhkZGVx33XU+21wuF0lJSWRkZJz2OIC0NN9f3K1atWLmzJkUFRURGRlZqVrcbjeGYbBmzZpKHXdGZYXmWiWGB4yy/36Vmt03xrG+Qxc4B0L8YEgMMwdCOULBART99yuINDgHEjyBOVdICKzJCtw5nU7zfHYXqNcb6PfP7uerjnPWtfNV178Ru75eCJ6fC6eWDJFnQ7N08x4+nmLz906JG/aWwt5NwGYzoDhDzd8vznAIiw1YBSUlJTgquAZXUASUvLw8XK7ygzxjY2PJzc097XHh4eFERET4bHe5XBiGQW5ubqUDSkXf2MoxoHBfBXf1gFFsfrCCXAQEbhSUARQF+JxBEPgC9noD/f7Z/XzVcc66dj6oln8jtn69EBQ/F/xjmKHF4/7fpjAX5l/C/nM4HLUroNhJly5dqunMHavpvCIiIsEnKGbxuFwu8vPzy23Pzc0lNvbUTU8ul4uSkhKKi31bG/Ly8nA4HKc9VkRERKwTFAElLS2t3FiT/Px8MjMzy40vOfE4gG3btvlsz8jIIDU1tdLdOyIiIlIzgiKg9OvXj0WLFpGXl+fdNnfuXJxOJ3369DnlcV27diUmJoY5c+Z4t7ndbr7++mv69etXrTWLiIhI1QXFGJThw4cza9YsxowZQ3p6OgcOHGDy5MkMHz7cZw2UESNGsHfvXu8U4oiICNLT05k6dSoJCQm0adOGd999l5ycHG677TarXo6IiIicQVAElNjYWGbOnMnEiRMZM2YM0dHRDBs2jAcffNBnP4/HQ1lZmc+2O+64A8MweOONN8jOzqZdu3a8/vrrNG3atCZfgoiIiFSCwzAMw+oiRERERI4XFGNQREREpG5RQBERERHbUUARERER21FAEREREdtRQBERERHbUUARERER21FAqSMWLlzIQw89xMCBA2nbti1/+ctfKnxsfn4+jz32GD169KBLly7cd999HDx4sBqrtZfvvvuOq666inPPPZdBgwYxe/bsMx6ze/du2rZtW+7rN7/5TQ1UXLO2bt3KqFGj6Ny5M3369GHy5MmUlJSc8TjDMJg+fTr9+/enY8eO3HDDDaxcubL6C7aJqr5vAwYMOOln68R7jtVGO3bsYMKECVx99dW0b9+eK664okLH1fXPWlXfN6s/a0GxUJv474cffuDXX3+le/fu5ObmVurYBx54gC1btvD4448TERHBCy+8wB133MHs2bMJDa3dH6GlS5dyzz33MGzYMB577DF+/vln/vjHPxIdHc1ll112xuPHjh1Lz549vc+jo6Ors9wal5uby4gRI2jRogVTp07lwIEDTJo0iaKiIiZMmHDaY1999VVeeuklfv/739O2bVveeecdRo8ezSeffFLrF1L0530DGDRoEKNHj/bZFh4eXl3l2sbmzZuZP38+nTp1wuPxUNFlvOryZw2q/r6BxZ81Q+qEsrIy7+OLLrrIeOKJJyp03PLly402bdoYP/zwg3fb1q1bjbZt2xpffPFFwOu0m9GjRxs33HCDz7axY8cagwcPPu1xu3btMtq0aWPMmTOnOsuz3LRp04zOnTsbhw8f9m577733jHbt2hn79+8/5XFFRUVG165djSlTpni3FRcXGxdddJHx5z//uRortoeqvm+GUbl/v7XN8T/HHnnkEePyyy8/4zF1/bNmGFV73wzD+s+aunjqCKezav+rFyxYgMvl8rkpY1paGu3atWPBggWBKs+WSkpKWLx4cbmWkiFDhrB161Z2795tUWX2sWDBAnr37k1cXJx32+DBg/F4PCxcuPCUxy1fvpyCggIGDx7s3RYeHs4ll1xS6z9XUPX3ra6rys+xuv5Zg6r//LdacFYtNSYjI4OWLVvicDh8tqelpZGRkWFRVTVj586duN1u0tLSfLa3atUKoEKv//HHH6ddu3b07t2b8ePHk5OTUx2lWiYjI6Pc++NyuUhKSjrt+3Pseyd7b/fu3UtRUVHgi7WRqr5vx3z22Wecc845dOnShTvuuIONGzdWV6lBr65/1vxl5Wetdg8gEL/l5eVRv379cttjY2NZu3atBRXVnGNjdVwul8/2Y89PN5YnPDycG2+8kb59++JyuVi1ahXTpk1j7dq1fPDBB4SFhVVf4TUoLy+v3PsD5ufjdO9PXl4e4eHhRERE+Gx3uVwYhkFubi6RkZEBr9cuqvq+gTlwsWPHjqSmprJr1y6mTZvGTTfdxMcff1wnxlNUVl3/rPnD6s+aAkqQys/Pr9BMmqZNm9aJwXMVVZn3zR/Jyck8/vjj3uc9evTgrLPOIj09nXnz5jFkyBC/zi911/jx472Pu3XrRp8+fRg8eDCvv/66z2dOxF9Wf9YUUILU3LlzfT48p/Lll196uySqwuVysX///nLbc3NziY2NrfJ5rVKZ9+3Y68vPz/f5Xl5eHkClX/+FF15IVFQU69atqzUBxeVylXt/4MyfD5fLRUlJCcXFxT5/2ebl5eFwOILys1UZVX3fTiY5OZnzzjuPdevWBaq8WqWuf9YCqaY/awooQer666/n+uuvr/brpKWl8dNPP2EYhs84lG3bttGmTZtqv36gVeZ9KykpISwsjIyMDC644ALv9lP1addFJxuLlJ+fT2Zm5mnfn2Pf27ZtG2effbZ3e0ZGBqmpqbW+yb2q75tUXl3/rAUzDZKV0+rXrx+5ubn89NNP3m3btm1j/fr19OvXz8LKql94eDg9e/bkq6++8tl+rFWqSZMmlTrf999/z9GjRzn33HMDWaal+vXrx6JFi7ytSmC2UjmdTp+ZXyfq2rUrMTExzJkzx7vN7Xbz9ddf1/rPFVT9fTuZAwcOsGzZslr1uQqkuv5ZC6Sa/qypBaWO2LNnD2vWrAGgsLCQnTt3MnfuXACfabTt27fnmmuu4emnnwagS5cu9O3bl8cee4xHHnmEiIgInn/+edq2bcull15a8y+kht19993ceuutPP744wwePJjFixfz+eef8/zzz/vsd+L7NmnSJBwOB507d8blcrF69WpeeeUVzjnnHAYOHGjFS6kWw4cPZ9asWYwZM4b09HQOHDjA5MmTGT58OCkpKd79RowYwd69e5k3bx4AERERpKenM3XqVBISEmjTpg3vvvsuOTk53HbbbVa9nBpT1fft888/5/vvv+fCCy8kOTmZXbt2MX36dEJCQhg1apRVL6fGFBYWMn/+fMD8mVZQUOD9OdajRw8SEhL0WTuJqrxvdvisKaDUEYsXL+bRRx/1Pv/hhx/44YcfAHymjZWVleHxeHyOfeGFF3jmmWeYMGECpaWl9O3bl/Hjx9f6VWTBHBg2depUXnjhBT788ENSU1N58sknfdZUgPLvW6tWrXj33Xd5//33KSoqIiUlhWHDhnHffffVqvctNjaWmTNnMnHiRMaMGUN0dDTDhg3jwQcf9NnP4/FQVlbms+2OO+7AMAzeeOMNsrOzadeuHa+//nqdmIlS1fetSZMmHDx4kKeffpr8/Hzq169Pr169uO++++rE+3bo0CHuv/9+n23Hnr/11lv07NlTn7WTqMr7ZofPmsMwKrHmrYiIiEgN0BgUERERsR0FFBEREbEdBRQRERGxHQUUERERsR0FFBEREbEdBRQRERGxHQUUERERsR0FFBEREbEdBRQRkVrq3//+N23btvX5EgkWtWfNbZFa4pZbbuGXX3455ffDwsJwuVy0bNmSXr16MXToUBo3blyDFYqVpk6d6vN84MCBtGvXzqJqRKqPAopIkHG73Rw6dIhDhw6xdOlSXn31VR5++GFuueUWq0uTGvDyyy/7PG/cuLECitRK6uIRCXLFxcU8+eSTfPbZZ1aXIiISMGpBEQkC3377LWDe3XbPnj289tpr/Pjjjz77PP/881x55ZVWlCciEnAKKCJBoEmTJt7HzZo147zzzmPIkCHs2rXLu33Pnj3s2LGD5s2be7cVFhby0Ucf8Z///IcNGzaQk5NDSEgICQkJnHPOOVx22WUMGjSIkJCQctf897//zaOPPuqzbePGjWzdupVXX32VRYsWkZ2dTUJCAn379uV3v/udT53+Ki4u5s033+Tzzz9n586d1KtXjw4dOnDzzTczYMCAcmN1rr32WiZNmuR9vnv3bi6++GKfc7711lukpaXxyiuvMH/+fPbv309JSQkbN2702S83N5cPPviAH3/8kc2bN5Obm0tYWBhJSUl06tSJq666igsuuKBczY8++ij//ve/vc+HDh3KM888431eVFREt27dcLvdgPn/9Vj4POamm25i2bJl3ucPPPAAV155ZbnXcvw1j///1LhxY7777ruT7nvMnj17mD59OgsWLCAzM5PY2Fh69uzJmDFjaNWq1WmPFakpCigiQSg8PJz27dv7BBSA7Oxsb0BZunQpY8eO5cCBA+WO37NnD3v27OGrr76iffv2vPDCCz7B5lTmzp3Lww8/TElJiXfbgQMHmD17NnPmzGH69Ol0797dz1dnvo5Ro0bx66+/ercVFxezcOFCFi5cyKhRo6p03o0bN3LfffeRk5Nzyn2+/vpr/vjHP5KXl+ez3e12s2PHDnbs2MGnn35K7969mTJlComJid59evbs6RNQli9f7nOOVatWecMJmCFq//79NGzY0PsaV69e7XNMr169Kv06T+f7779n7NixHD161LstKyuLL774gvnz5/POO+9w9tlnB/SaIlWhMSgiQcgwDDIyMsptd7lcAKxevZrbbrvtpOHkROvXr2fEiBFkZmaecd/f//73PuHkeEePHuWee+7h4MGDZzzP6RiGwUMPPeQTTk705ptvsmLFikqf+69//etpw8m3337L/fffXy6cnMxPP/3E7bff7vOLvnfv3j77bN++naysLO/zpUuXljvP8dtWrlzpE2Cio6M599xzz1hLZdx7770+NR+voKCAv/zlLwG9nkhVKaCIBJGysjJ27tzJ+PHj2bx5s8/3EhMTadmyJYZhMH78eIqKirzfczqd3HXXXXzwwQe88847XHXVVT7H7tu3jylTppzx+qWlpdx+++18+OGHvPXWWwwYMMDn+zk5OfzjH//w4xXC/PnzWbRokc+2tLQ0pk+fzpw5c5g0aRJxcXE+v8grqrS0lBYtWvD8888zZ84c3nvvPe69917ADFgTJkzA4/F49w8PD+cPf/gDH330EW+++SZ9+/b1Od/69et5/fXXvc9TUlJo0aKFzz7HB5CTBZQlS5ac9DFAt27dCA0NpWHDhnz77bfluoMA/vCHP3i/9+233/Kvf/3rtO+B2+1mxIgRfPLJJ8yYMYOzzjrL5/vLli1j3759pz2HSE1QF49IEKjIAlt33nknTqeTpUuXlhtTkZ6ezgMPPOB93q1bNw4fPswPP/zg3fbZZ58xfvx4YmJiTnmNm2++mYcfftj7vEePHlxzzTU+rR2fffYZEyZMwOms2t8/n3zyic9zp9PJP//5T+8v/rS0NCIiInjwwQcrfe6oqCjefvttkpKSvNu6dOkCmF07x7d2AEyYMIHrr7/e+7xnz55cddVVbNmyxbvtvffe45577sHhcABml8z27du931+6dCmXXXYZpaWlrFy5EoCEhARycnLweDw+401ODDDHundCQ0NPOb4nPj6+UmN/Lr/8ch577DHv82eeeYZhw4b57LNx40YaNWpU4XOKVAe1oIgEOYfDwahRoxgxYgTASRd5u+GGG864rbS09IzdJif+InM4HAwdOtRnW0FBAVu3bq1Q7SezatUqn+c9evQo1yoxaNAgb3dWZfzmN7/xCSfHO7H1IiIigmuuucZnW0hIiE9gAXP8xrZt27zPTxwzciyArF+/3tu1cv7553tD55YtWzh8+DBut7vcaw/0+BOA3/72tz7P09LSyu2Tm5sb8OuKVJZaUESCVMOGDenZsyc33XQTnTt39m4/cQxIWFiYdxDm8Zo2bVpu25nGj5zsL/WTbcvKyirXdVBRJ7ZiNGvWrNw+ISEhNG7cuEJjRY53ugXNTnztjRo1IiwsrNx+J3u9Bw8e9P6i79mzJw6HA8MwAPj1118pKCjwaR0577zziI+PZ8OGDRiGwbJly2jQoIHP2JC4uLhqWYDtxEASGRlZbp+ysrKAX1ekshRQRILA8WMPwsLCqF+/PlFRURZWVHOOdZ0EQkpKSsDOdSoJCQm0adPG283m8XhYvny5T0Dp1q0bCQkJzJo1CzC7do6fDQRmy1EgX/sx8fHxPs9PNsVcxA4UUESCQGXGGCQnJ/s8d7vd7N+/v9yYghOnKAOn7P44Zvfu3eWmoO7evbvcfg0aNKhouSc9ds+ePd7nxz8+pqysjL1791b63KcbF3Pi+7Zv3z5KSkoIDw/32X6y13vi+9arVy+fcUBLly71dvXExcVx1llnkZCQ4P3+kiVLyr1n1dG9IxJMNAZFpJbp0aNHuW3vvffeGbeFhobStWvX0577ww8/9HluGIbPuh8AMTExJx3XUFGdOnXyeb548eJys0q++uqrgI+TOHH9luLi4nIDdsvKyvjggw98tiUmJpZ7vSeGi48++sg7vblLly44HA4aNGjgHVuzYcOGUw6QPdGJ3U7Hz9YSqU3UgiJSy5x33nm0adOGTZs2ebdNnz4dMO98W1xczP/93/+VWyr/yiuvPO0MHoC3336byMhIBg0aRGFhIW+++Wa59UquuOIKv7oNrrnmGr788kvvc7fbzciRI3n44Ydp2bIla9as8VmdNVAuvfRSnn32WZ8xMBMnTiQvL4/zzz+fnJwcXnvtNZ8ZPAA33nhjua6YHj16EBIS4h3Lcfz4lm7duvk83r59O2VlZRQUFHi3JyUlnXJF1/j4eJ/zffrpp5xzzjneFhmXy1WlAcQidqOAIlLLOBwOnnrqKW655RbvX9cej4dp06Yxbdq0kx7TqFEjHnrooTOeOzIykldffZVXX331pN93uVz87ne/q3rxQL9+/Tj//PN91kLZvn07Y8aMKVdLIFsPoqKieOKJJ7j33nu9a6EUFxczefLkUx7Trl07brvttnLbY2Ji6NChQ7lVYcE3oHTv3r1cqxSYA21PpUuXLnz11Vfe5ytWrPCZWXTPPfd413YRCWbq4hGphTp27Mhrr71WblzFybRr146ZM2eecfwJwNSpU085ODcqKoqpU6f6PRDV4XAwZcqU0679MmbMGDp06OCz7cSxIlUxcOBAXnjhBerXr3/GfXv16sXrr79+yvfjZF00kZGRPnWfd955FT72mNtvv/2ks4tEahsFFJFaqnv37nz99df8+c9/pl+/fiQlJREWFkZkZCSpqakMGjSI559/ntmzZ1foPjwAF1xwAR9//DFDhw6lYcOGhIWFkZyczNChQ/n0008DNrAzISGB999/nwceeIDWrVsTHh5OXFwcffv25bXXXuO+++5j586d5Y4JhEGDBvHNN9/w+9//np49e5KYmEhYWBhRUVE0a9aMK6+8kunTpzNz5sxyM2+Od7L3olOnTj7homnTpiedAn6697Fjx468/fbbDBw4kAYNGmgWjtRaDuPYZH0RkeOc6m7GdrB06dJyC45Nnz6dCy+80KKKRCTQ1IIiIrYzf/58Hn74YebPn+8zeLSkpIRvvvmm3HiZxo0bl7tRn4gENw2SFRHbcbvdfPrpp3z66ac4HA5iY2MJDQ0lJyeH0tJSn31DQ0N54oknAjIGRUTsQwFFRKrFwYMHyc/Pr/D+YWFhJ13W3jAM7xoiJ0pKSuKpp57iggsuqGqZImJTCigiUi2ee+45Pvroowrv37hxY7777jvAnN3y+OOP88svv7Bp0yays7PJy8sjIiKChIQE2rVrx4UXXsiQIUPqzJL/InWNBsmKSLUYN25clQOKiIgCioiIiNiOZvGIiIiI7SigiIiIiO0ooIiIiIjtKKCIiIiI7SigiIiIiO0ooIiIiIjtKKCIiIiI7SigiIiIiO38P7vBU24WUYFi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055" y="4173720"/>
            <a:ext cx="2577021" cy="2520999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9034" y="4173720"/>
            <a:ext cx="2623896" cy="2520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1117797" y="870403"/>
                <a:ext cx="101678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 u="sng">
                          <a:latin typeface="Cambria Math" panose="02040503050406030204" pitchFamily="18" charset="0"/>
                        </a:rPr>
                        <m:t>𝑯𝒊𝒔𝒕𝒐𝒈𝒓𝒂𝒎𝒂𝒔</m:t>
                      </m:r>
                      <m:r>
                        <a:rPr lang="es-ES" sz="3200" b="1" i="1" u="sng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s-ES" sz="3200" b="1" i="1" u="sng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>
                          <a:latin typeface="Cambria Math" panose="02040503050406030204" pitchFamily="18" charset="0"/>
                        </a:rPr>
                        <m:t>𝑬𝒔𝒕𝒊𝒎𝒂𝒄𝒊</m:t>
                      </m:r>
                      <m:r>
                        <a:rPr lang="es-ES" sz="3200" b="1" i="1" u="sng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3200" b="1" i="1" u="sng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3200" b="1" i="1" u="sng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ES" sz="3200" b="1" i="1" u="sng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>
                          <a:latin typeface="Cambria Math" panose="02040503050406030204" pitchFamily="18" charset="0"/>
                        </a:rPr>
                        <m:t>𝑫𝒆𝒏𝒔𝒊𝒅𝒂𝒅</m:t>
                      </m:r>
                      <m:r>
                        <a:rPr lang="es-ES" sz="3200" b="1" i="1" u="sng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ES" sz="3200" b="1" i="1" u="sng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>
                          <a:latin typeface="Cambria Math" panose="02040503050406030204" pitchFamily="18" charset="0"/>
                        </a:rPr>
                        <m:t>𝑲𝒆𝒓𝒏𝒆𝒍</m:t>
                      </m:r>
                    </m:oMath>
                  </m:oMathPara>
                </a14:m>
                <a:endParaRPr lang="es-ES" sz="3200" b="1" u="sng" dirty="0">
                  <a:effectLst/>
                </a:endParaRPr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97" y="870403"/>
                <a:ext cx="10167848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5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98290" y="930492"/>
            <a:ext cx="781925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/>
              <a:t>Patrón de consulta con alteraciones </a:t>
            </a:r>
            <a:r>
              <a:rPr lang="es-ES" sz="3200" b="1" u="sng" dirty="0" smtClean="0"/>
              <a:t>aleatorias</a:t>
            </a:r>
          </a:p>
          <a:p>
            <a:endParaRPr lang="es-ES" sz="3200" b="1" u="sng" dirty="0"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52426" t="7907"/>
          <a:stretch/>
        </p:blipFill>
        <p:spPr>
          <a:xfrm>
            <a:off x="96678" y="3003082"/>
            <a:ext cx="1824314" cy="1774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3996441" y="5245767"/>
                <a:ext cx="12563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𝑐𝑜𝑟𝑟𝑖𝑑𝑎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441" y="5245767"/>
                <a:ext cx="125630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t="49668"/>
          <a:stretch/>
        </p:blipFill>
        <p:spPr>
          <a:xfrm>
            <a:off x="6792873" y="2358188"/>
            <a:ext cx="4730652" cy="28875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t="49489"/>
          <a:stretch/>
        </p:blipFill>
        <p:spPr>
          <a:xfrm>
            <a:off x="2020171" y="2358188"/>
            <a:ext cx="4772702" cy="2849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8493343" y="5245767"/>
                <a:ext cx="15679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𝑐𝑜𝑟𝑟𝑖𝑑𝑎𝑠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343" y="5245767"/>
                <a:ext cx="156799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22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98290" y="930492"/>
            <a:ext cx="313553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 smtClean="0"/>
              <a:t>¿Patrón iterativo? </a:t>
            </a:r>
            <a:endParaRPr lang="es-ES" sz="3200" b="1" u="sng" dirty="0"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52426" t="7907"/>
          <a:stretch/>
        </p:blipFill>
        <p:spPr>
          <a:xfrm>
            <a:off x="96678" y="3003082"/>
            <a:ext cx="1824314" cy="1774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8733049" y="5158560"/>
                <a:ext cx="16657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𝑐𝑜𝑟𝑟𝑖𝑑𝑎𝑠</m:t>
                      </m:r>
                    </m:oMath>
                  </m:oMathPara>
                </a14:m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049" y="5158560"/>
                <a:ext cx="166577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t="49489"/>
          <a:stretch/>
        </p:blipFill>
        <p:spPr>
          <a:xfrm>
            <a:off x="2020171" y="2358188"/>
            <a:ext cx="4772702" cy="284907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6"/>
          <a:srcRect t="50295"/>
          <a:stretch/>
        </p:blipFill>
        <p:spPr>
          <a:xfrm>
            <a:off x="7023226" y="2406893"/>
            <a:ext cx="4743218" cy="2751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3822561" y="5207267"/>
                <a:ext cx="15679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𝑐𝑜𝑟𝑟𝑖𝑑𝑎𝑠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561" y="5207267"/>
                <a:ext cx="156799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440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98290" y="930492"/>
            <a:ext cx="313553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 smtClean="0"/>
              <a:t>¿Patrón iterativo? </a:t>
            </a:r>
            <a:endParaRPr lang="es-ES" sz="3200" b="1" u="sng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1560624" y="1659010"/>
                <a:ext cx="42779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𝑆𝑒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𝑡𝑜𝑚𝑎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𝑎𝑞𝑢𝑒𝑙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𝑝𝑎𝑡𝑟𝑜𝑛</m:t>
                    </m:r>
                  </m:oMath>
                </a14:m>
                <a:r>
                  <a:rPr lang="es-ES" i="1" dirty="0" smtClean="0"/>
                  <a:t> a las 1000 corridas:</a:t>
                </a:r>
                <a:endParaRPr lang="es-ES" i="1" dirty="0"/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624" y="1659010"/>
                <a:ext cx="4277966" cy="369332"/>
              </a:xfrm>
              <a:prstGeom prst="rect">
                <a:avLst/>
              </a:prstGeom>
              <a:blipFill>
                <a:blip r:embed="rId3"/>
                <a:stretch>
                  <a:fillRect t="-8197" r="-9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r="52861"/>
          <a:stretch/>
        </p:blipFill>
        <p:spPr>
          <a:xfrm>
            <a:off x="317361" y="2984106"/>
            <a:ext cx="1820334" cy="19405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53499"/>
          <a:stretch/>
        </p:blipFill>
        <p:spPr>
          <a:xfrm>
            <a:off x="6125881" y="2984106"/>
            <a:ext cx="1795710" cy="1940545"/>
          </a:xfrm>
          <a:prstGeom prst="rect">
            <a:avLst/>
          </a:prstGeom>
        </p:spPr>
      </p:pic>
      <p:sp>
        <p:nvSpPr>
          <p:cNvPr id="20" name="Flecha derecha 19"/>
          <p:cNvSpPr/>
          <p:nvPr/>
        </p:nvSpPr>
        <p:spPr>
          <a:xfrm>
            <a:off x="7921591" y="3655994"/>
            <a:ext cx="380808" cy="596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4"/>
          <a:srcRect l="53799"/>
          <a:stretch/>
        </p:blipFill>
        <p:spPr>
          <a:xfrm>
            <a:off x="2141093" y="2984106"/>
            <a:ext cx="1784132" cy="1940545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4"/>
          <a:srcRect r="52861"/>
          <a:stretch/>
        </p:blipFill>
        <p:spPr>
          <a:xfrm>
            <a:off x="8302399" y="2984106"/>
            <a:ext cx="1820334" cy="1940545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4"/>
          <a:srcRect l="53799"/>
          <a:stretch/>
        </p:blipFill>
        <p:spPr>
          <a:xfrm>
            <a:off x="10084956" y="2984106"/>
            <a:ext cx="1784132" cy="1940545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5"/>
          <a:srcRect r="53231"/>
          <a:stretch/>
        </p:blipFill>
        <p:spPr>
          <a:xfrm>
            <a:off x="4332790" y="2984106"/>
            <a:ext cx="1806044" cy="1940545"/>
          </a:xfrm>
          <a:prstGeom prst="rect">
            <a:avLst/>
          </a:prstGeom>
        </p:spPr>
      </p:pic>
      <p:sp>
        <p:nvSpPr>
          <p:cNvPr id="25" name="Flecha derecha 24"/>
          <p:cNvSpPr/>
          <p:nvPr/>
        </p:nvSpPr>
        <p:spPr>
          <a:xfrm>
            <a:off x="3939140" y="3655994"/>
            <a:ext cx="380808" cy="596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49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98290" y="930492"/>
            <a:ext cx="313553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 smtClean="0"/>
              <a:t>¿Patrón iterativo? </a:t>
            </a:r>
            <a:endParaRPr lang="es-ES" sz="3200" b="1" u="sng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1628001" y="1745637"/>
                <a:ext cx="20638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𝑑𝑖𝑎𝑔𝑛𝑜𝑠𝑡𝑖𝑐𝑎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s-ES" i="1" dirty="0"/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001" y="1745637"/>
                <a:ext cx="2063898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16" y="2264417"/>
            <a:ext cx="4876800" cy="3933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/>
              <p:cNvSpPr/>
              <p:nvPr/>
            </p:nvSpPr>
            <p:spPr>
              <a:xfrm>
                <a:off x="5755635" y="3101195"/>
                <a:ext cx="15760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s-ES" i="1" dirty="0" smtClean="0"/>
                  <a:t> es simétrica</a:t>
                </a:r>
                <a:endParaRPr lang="es-ES" i="1" dirty="0"/>
              </a:p>
            </p:txBody>
          </p:sp>
        </mc:Choice>
        <mc:Fallback xmlns=""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35" y="3101195"/>
                <a:ext cx="1576009" cy="369332"/>
              </a:xfrm>
              <a:prstGeom prst="rect">
                <a:avLst/>
              </a:prstGeom>
              <a:blipFill>
                <a:blip r:embed="rId5"/>
                <a:stretch>
                  <a:fillRect t="-10000" r="-3475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5755635" y="3632371"/>
                <a:ext cx="30205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s-ES" i="1" dirty="0"/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35" y="3632371"/>
                <a:ext cx="30205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822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98290" y="930492"/>
            <a:ext cx="313553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 smtClean="0"/>
              <a:t>¿Patrón iterativo? </a:t>
            </a:r>
            <a:endParaRPr lang="es-ES" sz="3200" b="1" u="sng" dirty="0">
              <a:effectLst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50" y="2445852"/>
            <a:ext cx="5587895" cy="198025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063" y="3700344"/>
            <a:ext cx="4616466" cy="7257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728" y="2465571"/>
            <a:ext cx="4086225" cy="1057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1216162" y="4935311"/>
                <a:ext cx="10282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𝑝𝑢𝑒𝑑𝑒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𝑒𝑥𝑝𝑙𝑜𝑟𝑎𝑟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𝑜𝑝𝑐𝑖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𝑟𝑒𝑓𝑜𝑟𝑚𝑢𝑙𝑎𝑟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𝑓𝑢𝑛𝑐𝑖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𝑎𝑐𝑡𝑖𝑣𝑎𝑐𝑖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𝑟𝑒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𝑒𝑣𝑎𝑙𝑢𝑎𝑟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𝑠𝑖𝑡𝑢𝑎𝑐𝑖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ES" i="1" dirty="0"/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162" y="4935311"/>
                <a:ext cx="10282367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0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628175" y="1142652"/>
            <a:ext cx="781925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/>
              <a:t>Patrón de consulta con alteraciones aleatorias</a:t>
            </a:r>
          </a:p>
          <a:p>
            <a:endParaRPr lang="es-ES" sz="3200" b="1" u="sng" dirty="0">
              <a:effectLst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53139" t="7895"/>
          <a:stretch/>
        </p:blipFill>
        <p:spPr>
          <a:xfrm>
            <a:off x="490887" y="3173437"/>
            <a:ext cx="1796025" cy="17739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b="50017"/>
          <a:stretch/>
        </p:blipFill>
        <p:spPr>
          <a:xfrm>
            <a:off x="7399382" y="2734858"/>
            <a:ext cx="4508030" cy="27129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b="50111"/>
          <a:stretch/>
        </p:blipFill>
        <p:spPr>
          <a:xfrm>
            <a:off x="2809300" y="2734858"/>
            <a:ext cx="4480359" cy="26912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7816164" y="2079452"/>
                <a:ext cx="40912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𝑆𝑖𝑛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𝑠𝑜𝑏𝑟𝑒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𝑖𝑡𝑒𝑟𝑎𝑐𝑖𝑜𝑛𝑒𝑠</m:t>
                    </m:r>
                  </m:oMath>
                </a14:m>
                <a:r>
                  <a:rPr lang="es-ES" sz="3200" dirty="0" smtClean="0"/>
                  <a:t>:</a:t>
                </a:r>
                <a:endParaRPr lang="es-ES" sz="3200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164" y="2079452"/>
                <a:ext cx="4091248" cy="492443"/>
              </a:xfrm>
              <a:prstGeom prst="rect">
                <a:avLst/>
              </a:prstGeom>
              <a:blipFill>
                <a:blip r:embed="rId6"/>
                <a:stretch>
                  <a:fillRect t="-23457" r="-3279" b="-5061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4202652" y="5447808"/>
                <a:ext cx="19030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𝑖𝑡𝑒𝑟𝑎𝑐𝑖𝑜𝑛𝑒𝑠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652" y="5447808"/>
                <a:ext cx="19030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/>
              <p:cNvSpPr/>
              <p:nvPr/>
            </p:nvSpPr>
            <p:spPr>
              <a:xfrm>
                <a:off x="8910277" y="5426105"/>
                <a:ext cx="19030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𝑖𝑡𝑒𝑟𝑎𝑐𝑖𝑜𝑛𝑒𝑠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Rectá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277" y="5426105"/>
                <a:ext cx="19030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14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714803" y="921271"/>
            <a:ext cx="781925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/>
              <a:t>Patrón de consulta con alteraciones aleatorias</a:t>
            </a:r>
          </a:p>
          <a:p>
            <a:endParaRPr lang="es-ES" sz="3200" b="1" u="sng" dirty="0"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4" y="2141392"/>
            <a:ext cx="1351226" cy="1100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3140771" y="5915504"/>
                <a:ext cx="19030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𝑖𝑡𝑒𝑟𝑎𝑐𝑖𝑜𝑛𝑒𝑠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771" y="5915504"/>
                <a:ext cx="19030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8213284" y="5676968"/>
                <a:ext cx="2031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1000 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𝑖𝑡𝑒𝑟𝑎𝑐𝑖𝑜𝑛𝑒𝑠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284" y="5676968"/>
                <a:ext cx="203126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7848" y="1708116"/>
            <a:ext cx="3559711" cy="420738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2891" y="1906156"/>
            <a:ext cx="4788848" cy="357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5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714803" y="921271"/>
            <a:ext cx="2939459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 smtClean="0"/>
              <a:t>Estados espúreos</a:t>
            </a:r>
            <a:endParaRPr lang="es-ES" sz="3200" b="1" u="sng" dirty="0"/>
          </a:p>
          <a:p>
            <a:endParaRPr lang="es-ES" sz="3200" b="1" u="sng" dirty="0">
              <a:effectLst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/>
          <a:srcRect t="7763" r="52765"/>
          <a:stretch/>
        </p:blipFill>
        <p:spPr>
          <a:xfrm>
            <a:off x="624567" y="2016589"/>
            <a:ext cx="1847245" cy="1812655"/>
          </a:xfrm>
          <a:prstGeom prst="rect">
            <a:avLst/>
          </a:prstGeom>
        </p:spPr>
      </p:pic>
      <p:sp>
        <p:nvSpPr>
          <p:cNvPr id="14" name="Flecha derecha 13"/>
          <p:cNvSpPr/>
          <p:nvPr/>
        </p:nvSpPr>
        <p:spPr>
          <a:xfrm>
            <a:off x="6855604" y="4603839"/>
            <a:ext cx="779646" cy="664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333" y="3958120"/>
            <a:ext cx="3891561" cy="1955583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961" y="3929729"/>
            <a:ext cx="3946343" cy="1983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4186964" y="2573188"/>
                <a:ext cx="20469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𝑎𝑙𝑡𝑒𝑟𝑎𝑐𝑖𝑜𝑛𝑒𝑠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964" y="2573188"/>
                <a:ext cx="2046906" cy="369332"/>
              </a:xfrm>
              <a:prstGeom prst="rect">
                <a:avLst/>
              </a:prstGeom>
              <a:blipFill>
                <a:blip r:embed="rId6"/>
                <a:stretch>
                  <a:fillRect l="-3274" r="-2976" b="-65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lecha doblada 1"/>
          <p:cNvSpPr/>
          <p:nvPr/>
        </p:nvSpPr>
        <p:spPr>
          <a:xfrm rot="5400000">
            <a:off x="2703744" y="2357239"/>
            <a:ext cx="1251287" cy="134944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3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714803" y="921271"/>
            <a:ext cx="2939459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 smtClean="0"/>
              <a:t>Estados espúreos</a:t>
            </a:r>
            <a:endParaRPr lang="es-ES" sz="3200" b="1" u="sng" dirty="0"/>
          </a:p>
          <a:p>
            <a:endParaRPr lang="es-ES" sz="3200" b="1" u="sng" dirty="0">
              <a:effectLst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b="50322"/>
          <a:stretch/>
        </p:blipFill>
        <p:spPr>
          <a:xfrm>
            <a:off x="715121" y="2289816"/>
            <a:ext cx="5135106" cy="3071456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424539" y="4658627"/>
            <a:ext cx="1001027" cy="61601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de flecha 4"/>
          <p:cNvCxnSpPr>
            <a:stCxn id="3" idx="7"/>
          </p:cNvCxnSpPr>
          <p:nvPr/>
        </p:nvCxnSpPr>
        <p:spPr>
          <a:xfrm flipV="1">
            <a:off x="2278969" y="2016591"/>
            <a:ext cx="4179583" cy="27322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687" y="810838"/>
            <a:ext cx="3861636" cy="194054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687" y="4754880"/>
            <a:ext cx="3861636" cy="1940545"/>
          </a:xfrm>
          <a:prstGeom prst="rect">
            <a:avLst/>
          </a:prstGeom>
        </p:spPr>
      </p:pic>
      <p:sp>
        <p:nvSpPr>
          <p:cNvPr id="19" name="Elipse 18"/>
          <p:cNvSpPr/>
          <p:nvPr/>
        </p:nvSpPr>
        <p:spPr>
          <a:xfrm>
            <a:off x="4232934" y="2274849"/>
            <a:ext cx="1494098" cy="6160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de flecha 19"/>
          <p:cNvCxnSpPr/>
          <p:nvPr/>
        </p:nvCxnSpPr>
        <p:spPr>
          <a:xfrm>
            <a:off x="5024387" y="2890866"/>
            <a:ext cx="1535258" cy="29805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687" y="2751383"/>
            <a:ext cx="3861636" cy="1940545"/>
          </a:xfrm>
          <a:prstGeom prst="rect">
            <a:avLst/>
          </a:prstGeom>
        </p:spPr>
      </p:pic>
      <p:sp>
        <p:nvSpPr>
          <p:cNvPr id="28" name="Elipse 27"/>
          <p:cNvSpPr/>
          <p:nvPr/>
        </p:nvSpPr>
        <p:spPr>
          <a:xfrm rot="19706555">
            <a:off x="2382780" y="3446574"/>
            <a:ext cx="2072733" cy="61601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9" name="Conector recto de flecha 28"/>
          <p:cNvCxnSpPr>
            <a:stCxn id="28" idx="4"/>
          </p:cNvCxnSpPr>
          <p:nvPr/>
        </p:nvCxnSpPr>
        <p:spPr>
          <a:xfrm flipV="1">
            <a:off x="3580344" y="3721655"/>
            <a:ext cx="2974083" cy="29538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1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714803" y="921271"/>
            <a:ext cx="5548763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 smtClean="0"/>
              <a:t>Análisis de patrones ortogonales</a:t>
            </a:r>
          </a:p>
          <a:p>
            <a:r>
              <a:rPr lang="es-ES" sz="3200" b="1" dirty="0" smtClean="0"/>
              <a:t>Matriz de producto punto</a:t>
            </a:r>
            <a:endParaRPr lang="es-ES" sz="3200" b="1" dirty="0"/>
          </a:p>
          <a:p>
            <a:endParaRPr lang="es-ES" sz="3200" b="1" u="sng" dirty="0">
              <a:effectLst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607" y="2060140"/>
            <a:ext cx="5350131" cy="462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5" name="AutoShape 2" descr="data:image/png;base64,iVBORw0KGgoAAAANSUhEUgAAAigAAAIcCAYAAADc5lU+AAAAOXRFWHRTb2Z0d2FyZQBNYXRwbG90bGliIHZlcnNpb24zLjcuMSwgaHR0cHM6Ly9tYXRwbG90bGliLm9yZy/bCgiHAAAACXBIWXMAAA9hAAAPYQGoP6dpAABnU0lEQVR4nO3dd3hUddrG8e9MKkmYNJJA6AFBQGlSBRERRbAjruiqFEt0seK6osuyulhYXGy4u4gNRFdflbULimVBQZHepYVeE0IapEwy5/3jLLMMoSSZSc6Z5P5cVy5nTk55ZhySO792HIZhGIiIiIjYiNPqAkREREROpIAiIiIitqOAIiIiIrajgCIiIiK2o4AiIiIitqOAIiIiIrajgCIiIiK2E2p1AcFmxYoVGIZBWFiY1aWIiIgEFbfbjcPhoEuXLmfcVwGlkgzDQGvbiYiIVF5lfn8qoFTSsZaTc8891+JKREREgsuaNWsqvK/GoIiIiIjtKKCIiIiI7SigiIiIiO0ooIiIiIjtKKCIiIiI7SigiIiIiO0ooIiIiIjtKKCIiIiI7SigiIiIiO0ERUDZsWMHEyZM4Oqrr6Z9+/ZcccUVlT7HjBkzaNu2Lenp6dVQoYiIiARSUCx1v3nzZubPn0+nTp3weDyVvhdOZmYmf//730lMTKymCkVERCSQgqIFZcCAAcyfP5+XXnqJDh06VPr4Z599lgEDBtCqVatqqE5EREQCLSgCitNZ9TKXLl3KN998w0MPPRTAikRERKQ6BUVAqaqysjImTpzIXXfdRXJystXliIiISAXV6oDyr3/9i8LCQkaOHGl1KSIiIlIJQTFItioOHTrESy+9xF//+lfCw8OtLkdEREQqodYGlBdffJG2bdvSrVs38vLyACgtLaW0tJS8vDyioqIIDa21L19ERCSo1drf0Nu2bWPJkiV079693Pe6d+/Oq6++Sr9+/SyoTERERM6k1gaUxx57zNtycszTTz9NZGQkY8eOpW3bthZVJiIiImcSFAGlsLCQ+fPnA7Bnzx4KCgqYO3cuAD169CAhIYERI0awd+9e5s2bB0C7du3KncflchEVFUXPnj1rrngRERGptKAIKIcOHeL+++/32Xbs+VtvvUXPnj3xeDyUlZVZUZ6InITHA34sYVTt5xMRe3MYlV03vo5bs2YNAOeee67FlYjY3+zZkJXl/3kaNIDrrvP/PCJircr8Dg2KFhQRCU5ZWbBvn9VViEgwUoOp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hOqNUFVMSOHTt4/fXXWbVqFZs3byYtLY3PP//8tMccPHiQGTNmsHDhQnbu3En9+vXp3r07Y8eOpXHjxjVUuYiIiFRFUASUzZs3M3/+fDp16oTH48EwjDMes27dOubNm8d1111Hp06dOHz4MP/85z+5/vrr+fzzz0lISKiBykVERKQqgiKgDBgwgIEDBwIwbtw41q5de8ZjzjvvPObMmUNo6P9eYteuXenfvz8ff/wxo0ePrrZ6RURExD9BEVCczsoPlXG5XOW2NWzYkISEBA4ePBiIskRERKSa1KlBstu2bePQoUO0atXK6lJERETkNOpMQDEMgyeffJLk5GQuv/xyq8sRERGR0wiKLp5AmDp1Kj///DOvvfYaUVFRVpcjIiIip1EnAsr777/P3//+d5566il69+5tdTkiIiJyBrW+i2fevHk8/vjj3HfffQwbNszqckRERKQCanVAWbx4MWPHjuX6669nzJgxVpcjIiIiFRQUXTyFhYXMnz8fgD179lBQUMDcuXMB6NGjBwkJCYwYMYK9e/cyb948ALZu3cqYMWNo0aIFV199NStXrvSeLyEhgWbNmtX46xAREZGKCYqAcujQIe6//36fbceev/XWW/Ts2ROPx0NZWZn3+6tWrSI/P5/8/HxuvPFGn2OvvfZaJk2aVP2Fi4iISJUERUBp0qQJGzduPO0+s2bN8nk+dOhQhg4dWp1liYiISDWp1WNQREREJDgpoIiIiIjtKKCIiIiI7SigiIiIiO0ooIiIiIjtKKCIiIiI7SigiIiIiO0ooIiIiIjtKKCIiIiI7SigiIiIiO0ooIiIiIjtKKCIiIiI7SigiIiIiO0ooIiIiIjtKKCIiIiI7SigiIiIiO0ooIiIiIjtKKCIiIiI7SigiIiIiO0ooIiIiIjtKKCIiIiI7SigiIiIiO0ooIgEKY/H3ucTEfFHqNUFiEjVOJ0wezZkZfl/rgYN4Lrr/D+PiEigKKCIBLGsLNi3z+oqREQCT108IiIiYjsKKCIiImI7CigiIiJiOwooIiIiYjsKKCIiImI7CigiIiJiOwooIiIiYjsKKCIiImI7CigiIiJiOwooIiIiYjsKKCIiImI7CigiIiJiOwooIiIiYjsKKCIiImI7CigiIiJiOwooIiIiYjsKKCIiImI7CigiIiJiOwooIiIiYjsKKCIiImI7CigiIiJiOwooIiIiYjsKKCIiImI7CigiIiJiOwooIiIiYjtBEVB27NjBhAkTuPrqq2nfvj1XXHFFhY4zDIPp06fTv39/OnbsyA033MDKlSurt1gRERHxW1AElM2bNzN//nyaN29Oq1atKnzcq6++yksvvcTIkSN55ZVXSEpKYvTo0ezatasaqxURERF/BUVAGTBgAPPnz+ell16iQ4cOFTqmuLiYV155hdGjRzNy5Eh69+7Nc889R1xcHK+//no1VywiIiL+CIqA4nRWvszly5dTUFDA4MGDvdvCw8O55JJLWLBgQSDLExERkQALioBSFRkZGQCkpaX5bG/VqhV79+6lqKjIirJERESkAmptQMnLyyM8PJyIiAif7S6XC8MwyM3NtagyEREROZNaG1BEREQkeNXagOJyuSgpKaG4uNhne15eHg6Hg9jYWIsqExERkTOptQHl2NiTbdu2+WzPyMggNTWVyMhIK8oSERGRCqi1AaVr167ExMQwZ84c7za3283XX39Nv379LKxMREREziTU6gIqorCwkPnz5wOwZ88eCgoKmDt3LgA9evQgISGBESNGsHfvXubNmwdAREQE6enpTJ06lYSEBNq0acO7775LTk4Ot912m2WvRURERM4sKALKoUOHuP/++322HXv+1ltv0bNnTzweD2VlZT773HHHHRiGwRtvvEF2djbt2rXj9ddfp2nTpjVWu4iIiFReUASUJk2asHHjxtPuM2vWrHLbHA4H6enppKenV1dpIiIiUg1q7RgUERERCV4KKCIiImI7CigiUuOclJIQtpn6oXtwUmp1OSJiQ0ExBkVEgl+kM4dOrpl0cr1FcsRaQh0lAHgMJzsK+7E0525+LbiGMsItrlRE7EABRUSqlRM358dPoV/iREIdxewu6sXK3JHkljYhBDfRoZk0q/cD16fewMHiDry/7wOyStpZXbaIWEwBRUSqTYJzNdc2v4kG4b+yseAKNhRcS5EnwXenYth8ZAjxYVvpHf88dzbrxqcHXmdt/nBrihYRW9AYFBGpHrs+4pqo8wl1FDI3cwor8m4rH06Oc9jdiq8y/8aeoh4Mbfhb2sX8uwaLFRG7UUARkcD79QX4YShZZV2YlzWJHHdahQ4rMyL5+fD97Co8n+sa3kTzevOrt04RsS0FFBEJrA3PwfIHoel1rCp5mDKjcjfmNAjhp8MPkllyNsNTr6F+yN5qKlRE7EwBRUQCZ+PLsOIhaDoMWtwKOKp0Gg9hLDz8MODgypQ7ACOQVYpIEFBAEZHA2P0ZLLsPGl8NLW4BR9XCyTElHhe/5IyhTcyXtA19M0BFikiwUEAREf8dXgULb4TEnpA2yu9wcsyeoh5sPTKQ8yPvh6KDATmniAQHBRQR8U9JLiy4Buo1hLPHgiOwP1ZW5I00O4rWTgzoeUXE3hRQRKTqDAN+SYeiTGj3CIRUbkBsRZR4XGS4r4PN0yB/S8DPLyL2pIAiIlWX8Qbs/D9oM8ZsQakmO0qvgPA4WDW+2q4hIvaigCIiVXNkByy9HxpeAkl9q/VSHiKg+Y1mGDq8ulqvJSL2oIAiIpVnGLDkdxBaD9Juq5lrJl8EEcmwYUrNXE9ELKWAIiKVt/MD2PsltLoTQqNq5prOUGh8Bez4FxzdXTPXFBHLKKCISOW482HpvdDgfGjQq2av3fBSCImAjVNr9roiUuMUUESkctZPBndOzXXtHC80ygwpW6aZQUlEai0FFBGpuKN74Ncp0PgqiEyypobGV4K7ALa/Y831RaRGhFZm55dffjlgF77nnnsCdi4RqSGrxoMzwrzXjlUiGkBiN9jyKpx1l3V1iEi1qnRAcQRoCWsFFJEgk7sets2E1jU4MPZUGl4C656C7BWQ0MXaWkSkWlSpi8cwDL++RCQIrXsGIpLMMSBWS+gG4Ymw9XWrKxGRalKlgOJwOMp9nWr7yfYTkSCTvxV2vAtNrgFnmNXVgCMEUi6C7bOgtNDqakSkGlSqiyc1NfWU38vKysLtdntbSGJjYwHIzc0FzPASEhJCcnJyVWsVEaus/yuEusyuFbtoeAns+hB2/Rta/tbqakQkwCoVUL777ruTbv/oo48YP348YWFhjB07lmHDhhETEwNAfn4+H374Ic899xylpaXcfPPNjB492v/KRaRmHN0DGTOgxU3mGiR2Ua8RuNrDjncUUERqIb+nGa9fv54//elPeDweHnjgAUaOHOkNJwD169dn1KhR3H///RiGwd/+9jeWLl3q72VFpKZs/qfZrdNosNWVlJd8AeybB8WHrK5ERALM74Dy6quvUlpaCsD5559/yv369jVvJmYYBq+/roFtIkGhrBi2TDfHe1g9c+dkGvQBDNj5odWViEiA+R1QlixZ4n2clZV1yv0yMzMBM6CsWrXK38uKSE3Y+SEUZ0Lq5VZXcnLhcRDXCbb/y+pKRCTA/A4oeXl53tk5L774IkePHi23z5EjR3jxxRe9zwsKCvy9rIjUhE0vmwEgqonVlZxa0gWQ+YM5VkZEao1KDZI9mYYNG7Jr1y4A1q5dy0UXXcSgQYNo0sT8gbZ7926++uorb5AxDIOGDRv6e1kRqW7Zy+HQz9D+UasrOb0GvWDLP2HH/0G7sVZXIyIB4ndAufjii3nzzTe94SM3N5cPPvjAZ5/jF2dzOBxcfPHF/l5WRKrb1jcgIhESe1hdyemFRkN8F9g1WwFFpBbxu4vnrrvuIiUlBfjfQm0nrhx7/CJtycnJ3HWX7p8hYmtlJbDjX5B0obkomt0l9oKsn6Bwv9WViEiA+B1QYmNjmTlzJi1atCgXSE4MLC1atODNN9/0LuImIja190soOWzO3gkGid3B4YTdn1hdiYgEiN8BBaBFixZ88skn/PGPf6Rjx46EhIR4Q0lISAjnnnsuf/zjH/nkk09IS0sLxCVFpDptmwkxrSG6udWVVEyYC2LPMVeVFZFawe8xKMeEh4dzyy23cMstt1BaWkpubi6GYRAXF0doaMAuIyLVrfgQ7PkC0kZYXUnlJPaEjDegJMecfiwiQS0gLSgnCg0NJTExkQYNGiiciASbHf8HeCCpn9WVVE6DXmCUmuFKRIJetQQUEQliO9831z4JtlaIiAZQvw3s/tjqSkQkAALWvFFWVsZXX33FkiVL2L9/P0ePHvWZXnw8h8PBzJkzA3VpEQmUokw4+AOcdbfVlVRNQnfY84k5Cykk3OpqRMQPAQkomzdvZsyYMd4F207n2CwfEbGhY7NgEntaW0dVJXY3726c+QM01HpLIsHM7y6eo0ePkp6ezs6dO8utf3KsBeX4xyJiY7s+hNgOwde9c0x0S7OrZ8/nVlciIn7yO6B8/PHH7N2712cxthPXQDn+sYjYVEkO7P8OGvS2upKqczggoRvs+RT080YkqPkdUP7zn/8AZiuJ0+mkf//+Pi0m/fv3Jzk5GcMwSE5O5tprr+Waa67x97IiEmh7PgPDbc6GCWYJ3aEgA/I3WV2JiPjB74CyefNmwGw1ufXWW5k2bZrP9ydMmMDnn39Ou3btyMzMJDU1lWeeecbfy4pIoO3+BOq3NbtIgllcR3CGq5tHJMj5HVBycnK8jwcMGHDSferXr8/dd9+NYRj84x//4IcffvD3siISQE7csO9rSDjP6lL8FxJhhpQ9n1ldiYj4we+A4na7vY8TExMBCAn5383FCgsLAWjdurV3m6YYi9hLSsgiKM2vHQEFzNeRuRDc+VZXIiJVFJCbBR5zbNxJvXr1vNu2bdsGQFZWlnfb+vXr/b2sSDkej73PZ2et6n2JERYPMa2sLiUw4ruaq8oe+M7qSkSkivxeByU2NpZDhw4BcPjwYQBSUlIoKCgA4OWXXwbgjTfeAMwQk5+vv2ok8JxOmD0bjsvCVdagAVx3nf/nCRZNnF/iiO/Mop+c5OX5f75GqdCpo//nqbJ6jaBeY9g7B5pcbWEhIlJVfgeU1NRUMjIyAMjMzASgbdu2bN26FYCNGzdy7733AninGicnJ/t7WZGTysqCffusriK4uEJ3E2ushYSHydsO2YcDcE6X/+fwW3wXM6AYhjn9WESCit9dPB06dPA+XrJkCQAXX/y/FRxPXLjN4XBw0UUX+XtZEQmQ1tFzMHBCfGerSwmshK5wdCfkbbS6EhGpAr8Dyrnnnkv9+vWJiYlh2bJlAAwePJj27dv7LNJ2bBG3pKQkfve731X6Olu3bmXUqFF07tyZPn36MHnyZEpKSs543OHDh5kwYQL9+/enc+fOXHHFFbz77ruVvr5IbdU6ai75jrMhrL7VpQRW7DnmdON9c62uRESqwO8unoEDBzJw4ECfbU6nk9dee42nnnqKr7/+GrfbTWhoKH379mX8+PEkJCRU6hq5ubmMGDGCFi1aMHXqVA4cOMCkSZMoKipiwoQJpz32/vvvJyMjg7Fjx9KoUSMWLFjA448/TkhICL/5zW8q/XpFahMHZbSM+o5Mx2Ds0CsTUCGR5rL9e7+Esx+wuhoRqaSA3c34RAkJCUyZMgW3283hw4eJjY0lIiKiSud67733OHLkCC+//DJxcXGAeffkJ554gvT0dFJSUk56XGZmJosXL+aZZ55h6NChAPTu3Zs1a9bwxRdfKKBIndcwYhX1QnLIdVg5orUaxXeB7e9AaSGE1jvz/iJiG3538ZxJWFgYycnJVQ4nAAsWLKB3797ecAJmN5LH42HhwoWnPK60tBQwF4o7XkxMjO4LJAK0jPqOUk8EBbSxupTqEd8VPMXm3Y1FJKhUe0AJhIyMDNLS0ny2uVwukpKSvDOITqZRo0b07duXadOmsWXLFgoKCvjyyy9ZuHAhv/3tb6u7bBHba1HvOzJL2mM4wqwupXpENTWX7t/3tdWViEglVaqL59FHHw3IRR0OB08//XSF98/Ly8N1knmLsbGx5ObmnvbYqVOn8uCDD3L55ZcD5iq348ePZ9CgQZUrWqSWceKmedQCNuQPhRirq6kmDgfEdYJ9XwF/s7oaEamESgWUjz76yDsbp6qOzeypTEDx51qPPvoo27dvZ8qUKSQlJbFo0SKefvppYmNjvaFFpC5KjVxGhPMIB4o7Usvm7/iK7wy/ToHCfeYCbiISFKo0SLamx2+4XK6Trj6bm5vrs9T+if7zn/8wd+5cPv30U9q2bQtAz549OXToEJMmTVJAkTqtZdR3lHiiyHa3rt0BJa4z4IB98yDtVqurEZEKCugYlBPXPDlxW1VbX9LS0sqNNcnPzyczM7Pc2JTjbdmyhZCQENq08R0A2K5dOw4ePOi9kaFIXdSy3rdklnTAIOTMOwez8FiIaQ37NQ5FJJhUqgWle/fup/ze2rVrKSoqwjAMYmNjady4MQB79uwhNzcXh8NBSEgIXbp0qXSR/fr1Y9q0aT5jUebOnYvT6aRPnz6nPK5x48aUlZWxceNGzj77bO/2devWkZiY6HNTQ5G6xImbpvV+Ym3+DVaXUjPi/zsOxfCAIyjmBojUeZUKKLNmzTrp9n/+858sWbKEmJgYnnnmGQYOHOhtLTEMg3nz5vHYY49x5MgR2rZty/jx4ytV5PDhw5k1axZjxowhPT2dAwcOMHnyZIYPH+6zBsqIESPYu3cv8+bNA8xgk5qayn333ceYMWNITk7mxx9/5KOPPvLeH0ikLmoYsZIwZyGZJe2tLqVmxHeGXR9Czurat6S/SC3l958SP//8My+99BIOh4NHHnmESy65pFwXz6WXXsof/vAHDMPgnXfe4dtvv63UNWJjY5k5cyYhISGMGTOGKVOmMGzYMMaNG+ezn8fjoayszPs8JiaGGTNm0L59e/72t79x9913M3/+fMaNG0d6erp/L1wkiDWr9yOlnnCyS1pZXUrNcLUDZ6Q5DkVEgoLfK8m++eab3pk5nTt3PuV+x3/v7bff9rmhYEW0atWKGTNmnHafk7XwNG/enBdeeKFS1xKp7ZrVW8gh91l4qKXrn5zIGWYue7/va2j/sNXViEgF+N2Csnr1au/jnTt3nnK/Y98zDIP169f7e1kRqTKDZvV+IKvk7DPvWpvEd4bMH81l70XE9vwOKEePHsXhcGAYBn/961/Zu3dvuX327NnD5MmTvV0/RUVF/l5WRKooPiyDmNCDZBbXkfEnx8R3Bk+RGVJExPb87uJp2rQpW7duxeFwsHPnTi699FJ69uzpM4tn8eLFPmNDmjZt6u9lRaSKmtUzf0HXuRaUqGYQngj750GjS6yuRkTOwO+AMnjwYKZOneptHSktLWXRokU++xwbo3Lsv4MHD/b3siJSRc0iF3LY3YISo1Yvz1aewwFxHc1xKF0mW12NiJyB3108t99+O2eddZY3fBwLIsd/HT+rp3Xr1tx+++3+XlZEqqhZvR/JKmlrdRnWiO8MOaug6KDVlYjIGfgdUCIiIpg5cyY9evTwCSTHfx3b3r17d958800iIiICUbuIVFKkM4ekiA11r3vnmLhO5n/3V26pAxGpeX538QAkJCTw1ltv8d133/HZZ5+xatUqDh06hGEYNGjQgI4dO3LVVVcxYMCAQFxORKooNXIJAIfqagtKRAJEtzDHobS40epqROQ0AhJQjhkwYIBCiIiNNY78hWJPDHmlqVaXYp24TuY4FMMwx6WIiC3pphQidUiTyMVkl7SmTv/Tj+8MhXsg71erKxGR06jDP6VE6hqDxpGLOVTS5sy71max54AjzOzmERHbqlQXz6233gqY99d57rnnSExM9G6rDIfDwcyZMyt9nIhUXWzoLmJCD3LIfZbVpVgrJAJi25ndPG3vs7oaETmFSgWUX375xTtluLi4uNy2ijhx2rGI1IzGkYsB1IIC5jiU3f8Gj9u8T4+I2I66eETqiMaRv1BQmkKRJ97qUqwX3wVKj0DWT1ZXIiKnUOmAYhjGSbdV9EtErNEk8mcOlbS2ugx7iEmDsFjYp3EoInZVqS6ea6+91vs4KioKgGuuuUZdNiI256SURpHLWZt/g9Wl2IPD+d/pxl9Bp4lWVyMiJ1GpgPLMM8+U2zZp0qSAFSMi1aNB+AbCnUc5VFLHB8geL74zbJoKxdnmAm4iYisagyJSBzSKXA7AYXeaxZXYSHxnwIADWvZexI5qJKAcOnSIo0eP1sSlROQkUiOWketuQqkRZXUp9hHRAKKbm9ONRcR2/F7qvqioiE2bNnmfn3322YSHhwMwY8YMpk2bRm5uLgA9evRg4sSJNGvWzN/LikglNIpcptaTkzk2DkXL3ovYjt8tKN9//z033HADN9xwA3feeSchISEAzJkzh0mTJpGTk+OdwbN48WJGjx5NUVGR34WLSMU4KKNhxEqy3a2sLsV+4rvA0V2Qv+nM+4pIjfI7oKxevdo7ffjCCy/0BpRjK8U6HA7vF8CePXuYPXu2v5cVkQpKDN9EuPMoh0vUglJObAdz2fu9c62uRERO4HdAWbt2rfdxt27dACgoKGD16tU4HI6TroHy/fff+3tZEamg1IhlAGpBOZmQSDOk7FNAEbEbvwPKgQMHvI9btTJ/AG7YsAGPxwNA7969WbJkCVdeeSVgLuq2ZcsWfy8rIhXUKHI5+aWNcBsxVpdiTwld4OB8KC20uhIROY7fASU7O9v7ODExEYBt27Z5tw0ePJj69etz4403ercdPnzY38uKSAWlRiwlW907pxZ/HpQVQuYPVlciIsfxO6AcP+C1tLQU8A0oaWnmD8YGDRp4tx1rXRGR6uXAQ8PIFRxW986pRTWFiCSNQxGxGb8DyrEl7wE2btwImANnj2natCkAJSUlgDloNj5eNysTqQnxYVuJcBZo/MnpOBzmbJ69X1pdiYgcx++A0qRJE+/jv/zlL9x5550sW2YOynO5XKSkpABw8OBB734JCVpWWqQmNIpYAWgF2TOK7wr5G6Fgu9WViMh/+R1Qjs3cAcjJyeGHH8x+XIfDQe/evb3fO9a6AtCiRQt/LysiFdAwYiVHShtQ7Im1uhR7i+8IjhDN5hGxEb8Dyo033khYWBhAubsa//a3v/U+XrRokfdx165d/b2siFRASsRKckpbWF2G/YXGgOtsdfOI2IjfAaVly5ZMmTIFl8vlXe8kMjKSRx55hO7duwPmvXh++uknwJxmrIAiUjMaRa7ksLul1WUEh/jzYP+3UKaVrkXswO978QBceumlXHTRRWzevJnS0lJat27tM3g2Pj6eX375xfv8+O+JSPWICsmkfug+chRQKiaxG2x/Cw7Mh9RBVlcjUucFJKAAhIWF0b59+5N+z+l0KpSI1LCGEasA1IJSUVHNISLZ7OZRQBGxnN9dPCJiTykRq3B7IikobWh1KcHB4YCErrD3c/PuxiJiqYC1oBiGwfLly9m4cSN5eXneRdtO5Z577gnUpUXkJBpGrCTH3QKDEKtLCR4J3cyZPPmbwNXW6mpE6rSABJRFixbxpz/9ib1791b4GAUUkerVUDN4Ki+uIzjDYc8XCigiFvO7i2f16tWkp6ezd+9enzsXn+5LRKpXiKOYBuG/ctjdwupSgktIJMSdC3s+tboSkTrP74Dyz3/+E7fbDZjroJzpS0SqX1L4ekIcpeRoBdnKS+gBmT9CcfaZ9xWRauN3F8+KFSu8weNY60hcXByRkZE4nRqDK2KFhhGrMAwHOe7mVpcSfBJ7wJZ/wt450PK3Z95fRKqF3wHl6NGj3sc9evTghRde0L12RCyWErGa/NJGlBr1rC4l+EQkQv2zYPcnCigiFvK7iSMlJcXbcjJ27FiFExEbSA5fTW5pM6vLCF4JPWDfHCgrtroSkTrL74By4YUXeh8fuyePiFirYcRqcjRAtuoSe0BpARz4j9WViNRZfgeU9PR0oqOjAZg5c6bfBYmIf6JDDhIdmqnxJ/6IbgGRDWHPJ1ZXIlJn+T0Gxe128+ijj/KnP/2Jzz77jN27d3PTTTeRlpZGXFzcKY9LTU3199IichLJ4WsAtAaKPxwOSOwOuz6Gbi+DQwP+RWqa3wFlwIABPrN4VqxYwYoVK057jMPhYP369f5eWkROIiViNaWeCC1x768G58OezyBrMST1troakTonYH8WGIaBw+HQYm0iFkuJWENuaTMtce8v19kQHg+7PrS6EpE6KWAB5VgrihZqE7FWSsRqctyaweM3Rwgk9oSdH+rmgSIWCEhAqWiriVpORKqXgzKSwtdpBk+gNDgfju6Ew8utrkSkzvF7DMpbb70ViDpEJAASwrYS5izSANlAiT0HwlywczYknGd1NSJ1it8BpUePHoGoQ0QCICViNYCmGAeKMxQSusPOD6DTU+bsHhGpEZo7J1KLJEespbAsnmJPnNWl1B5JF0DBFji80upKROoUv1tQTlRQUMDy5cvJzMykqKiIa6+9lqioqEBfRkROIjl8rQbIBlpcRwiLhR3vQkIXq6sRqTMCFlCysrL429/+xueff05ZWZl3+0UXXcSPP/7I22+/DZgLtE2aNKnS59+6dStPPvkkK1asIDo6mquvvpoHHniA8PDwMx574MABnnvuOebPn8/Ro0dp3Lgxd999N1dddVWl6xCxs+SI1WSVnG11GbWLM9QcLLvjPeg8SYu2idSQgASU7du3M3LkSA4cOOAzU+fYtOJu3brx0EMP4Xa7cTgc3HnnnaSlpVX4/Lm5uYwYMYIWLVowdepUDhw4wKRJkygqKmLChAmnPfbgwYPccMMNtGzZkokTJxITE8PmzZspKSmp2osVsalQRxEJYVvZemSQ1aXUPsn9zJsHZv0ESX2srkakTvA7oJSWlnLPPfewf/9+AJ9VZY9JSEigd+/eLFiwAID58+dXKqC89957HDlyhJdfftm7fH5ZWRlPPPEE6enppKSknPLYZ599loYNG/Laa68REmIuXNW7t1aFlNqnQfivOB0edfFUB1c7iEiC7e8qoIjUEL/bKj/++GO2bNniXYjtVGud9O3b1/t46dKllbrGggUL6N27t8+9fQYPHozH42HhwoWnPK6goIA5c+Zw0003ecOJSG2VHL4WgNxSBZSAczjNYLLzffCUWl2NSJ3gd0D56quvALPFpFGjRrz55psnDSlnn/2/fvEtW7ZU6hoZGRnlWlxcLhdJSUlkZGSc8rh169bhdrsJDQ3l5ptvpkOHDvTp04dnn30Wt9tdqRpE7C45Yi0FpSmUGhqUXi2SL4TiTNj3ldWViNQJfgeUDRs2AGbXzkMPPXTK7pMGDRoAZpDJzMys1DXy8vJwuVzltsfGxpKbm3vK47KysgAYP34855xzDq+//jojRoxg5syZvPTSS5WqQcTuksPXqPWkOkWnQXRLyJhpdSUidYLfY1BycnK8j9u1a3fK/Y6f2VNTA1Q9Hg8A559/PuPGjQOgV69eHDlyhDfeeIMxY8YQGRlZI7WIVLfkiLXsKepudRm1l8MBKf1h+ztQcti8kaCIVBu/W1CO/wV/9OjRU+63fft27+Po6OhKXcPlcpGfn19ue25uLrGxsac9DsxQcrzevXtTUlLCjh07KlWHiF1FOPOIC9tJrgbIVq/k/mCUmVOORaRa+R1QGjZs6H08f/78k+5jGAbvvPMOYHYFpaamVuoaaWlp5caa5Ofnk5mZedrZQK1btz7teYuLiytVh4hdJYWvByCnVEvcV6vweIjvAhkzrK5EpNbzO6B07doVMEPItGnTePPNN32+v3DhQu666y5+/vnncsdUVL9+/Vi0aBF5eXnebXPnzsXpdNKnz6mn/DVu3Jg2bdqwaNEin+2LFi0iMjLyjAFGJFgkh6/FYzjJczexupTaL2UAHPoFctdbXYlIreZ3QLn22msBs2XE7XYzefJk7/cMw2DChAne9U9OPKaihg8fTnR0NGPGjOHHH39k9uzZTJ48meHDh/usgTJixAguueQSn2MffPBBvvvuO5566ikWLlzItGnTeOONNxg5cqSW4JdaIzliLfmlqXg488rK4qfEnubS91tetboSkVrN74DSpUsXBg0ahGEYJ10H5djzY+ukDBkyhHPOOadS14iNjWXmzJmEhIQwZswYpkyZwrBhw7wDX4/xeDw+g3EBBgwYwHPPPcdPP/1Eeno677//Pvfeey8PPPBA5V+siE2ZM3iaWl1G3eAMM1tRMmZAaaHV1YjUWgFZ6v6pp54iOzubJUuWeFeSPZFhGHTv3p2//OUvVbpGq1atmDFjxmn3mTVr1km3DxkyhCFDhlTpuiLBIDliHduO9re6jLqj0SDY/RHsmg0tb7a6GpFaKSB3vYqJieHNN99k3LhxNG3aFMMwfL6aNGnCuHHjeOONNyo9g0dETq+e8xAxoQfI1QDZmlMvFeI6weZpVlciUmsF7G7GoaGhjBw50nvTwAMHDgCQkpJy2nvliIh/kiPWAWiKcU1rNAg2TIacdRDXwepqRGqdgAWU/Px8fv31V7Kzs3E4HCQkJNC2bVvq168fqEuIyEkkha/DY4SQX9rI6lLqlsSeEJ4Am6ZCD7WkiASa3wFl/vz5TJ8+nZUrV3pXbj0mJCSEzp07c+edd9KvXz9/LyUiJ5EcsY7c0qZ4CLO6lLrFGQaNLoNtb0GnpyEiweqKRGqVKo9Bcbvd/P73v+euu+5i+fLllJWVlRt7UlpaytKlS0lPT+fhhx+usSXuReqS5PA1Wv/EKo0GmXc33vqa1ZWI1DpVDij33XcfX3zxhTeMHJtGfOIXmDN4Pv/8c8aOHRuwwkXEZLagaPyJJcLjIfkCs5vHU2p1NSK1SpUCyowZM/j+++8BygWR47+O/75hGHz77bfeJe9FxH+RjoNEhRzSAFkrNb4Sju6GXf+2uhKRWqXSY1BKSkp45ZVXfNY7MQyD1NRUunXrRkpKCoZhcODAAZYuXcq+fft8Qso//vEPbrjhBkJDAzY+V6TOSnCaM3hyankLSmQ98BjgPPkyS1UWkHPGtDKnHK+fhKfJ9ThDAlekxwPOgCwGERznC7TqqM/ur7k2qXRK+Prrrzl8+LA3cMTExPDnP/+ZK664otwibYZh8OmnnzJx4kSOHDkCQHZ2Nl9//bUWThMJgHjnWsqMMApq+Qye8DAzSCxaBMfdkssvjVKhU8fAnDPReR3dIyfgPDiP2YsuJSvL//oaNIDrrvP/PMdzOmH2bGxbX6AF8vVCcLzm2qTSAWXx4sWAGT5CQ0OZNm0a3bp1O+m+DoeDq6++mkaNGjFq1CjvLJ+ff/5ZAUUkABKc68h1N8UgxOpSakReHmQfDsy5XK7AnTObTpzd5Czqr3uarKxL2bfP//qqS1YWtq4v0Ora661NKt1QlZGRAZjhY9CgQacMJ8fr0aOH9349AFu3bq3sZUXkJBKca8kr1Qwe6znY47gODs4n2fnzmXcXkTOqdEDZv3+/9/HAgQMrfNzxdxk+tsqsiPjBMIgPWUuOBsjaQrajF0Q147yIJ6wuRaRWqHRAyc/P9z5OS0ur8HEtW7YEzK6hvEB1IovUZYX7iHDkaoqxXTic0OwGmoXOpWnkIqurEQl6lQ4oRUVF3scxMTEVPu74fQsLdYtyEb/l6h48tpPUhzxPSy5qMN7qSkSCXqUDitvt/t/BlZhrdfwMn7KysspeVkROlLuOMiOcI2W6GadtOJxscd9IWtT3tKj3vdXViAS1Ss/iObZqrGEYDBgwoFLHHjvu2GBZEfFD7loKjGZ1ZgZPsDhY1pNDJWcxsME4Xtv1MxDgxVtE6gi/lps5ceXYM32JSADlrKXA09TqKqQcBytyR9Ck3i+cU///rC5GJGhVOaCc6t47p/sSkQAxDMhdR4FH40/s6GBJR3YV9mRgg0cIdRSd+QARKafKAaWyrSdqRREJoKO7oLRAAcXGVuaNoH7oHnrGvWh1KSJBqdJjULp3714ddYhIZfx3Bk+BoS4eu8ovbcKWI0PolziRNfm/1YJ6IpVU6YAya9as6qhDRCojdx04Iyk0kq2uRE5jdd5NNKv3I4OSHuCDfR9aXY5IUNE9GUWCUe46iG6G/gnbm9uIZnnuaDrUn03rqLlWlyMSVPTTTSQYHV4DUereCQY7Cvuxv6gTlyf/jjDHEavLEQkaCigiwcbwQN4GiNIA2eDgYEnO3dQP3cvFDR6zuhiRoKGAIhJsjmyHsqMQ3dzqSqSC8stSWZV3M73iX6J5vQVWlyMSFBRQRIJNzlrzvwooQWXjkSs5WNyBq1NGEe7IP/MBInWcAopIsMldC6ExEJ5gdSVSKU5+PnwfMaH7GJJ8j9XFiNieAopIsMlZa7aeaHXmoFNQ1oilOXfROfYtOtZ/2+pyRGxNAUUk2ORoBk8w2154EduOXsTlKXeRGLbR6nJEbEsBRSSYeNyQt1HjT4Lckpx0CssSGZ56jcajiJyCAopIMMnfDIYbohRQglmpEcUP2eOIDdvJNQ1HALpPmciJFFBEgol3Bo/WQAl2+aVN+OnwA7Sv/xH9Ex+3uhwR21FAEQkmuWvN2TthLqsrkQDYU9SLlbm30j/xL3Sq/5bV5YjYSqVvFigiFspZqxVka5n1BdcRE7qPqxreTn5ZKhlHB1pdkogtqAVFJJjkrFH3Tq1jLoV/oLgjw1OvoXHkYqsLErEFBRSRYFF6FAoy1IJSCxmE8kP2OHLczbm58WUkh6+xuiQRyymgiASL3PWAB6JbWF2JVIMyI4L5h8ZTWJbIiCYDiHeus7okEUspoIgEi5zVgENdPLWY24jhu0NPUOxxcWW9/pCjkCJ1lwKKSLDIWQP1UiEk0upKpBqVeFx8d+gvlOCCb/pB9jKrSxKxhAKKSLA4vEqtJ3VEicfF0qKJEJEE31wEB3+wuiSRGqeAIhIsctdoBdk6xE19OPcJiGkJ310Kuz+zuiSRGqWAIhIMCg9AcZYGyNY1oVFwzgRI6Ao/XAtb37S6IpEao4AiEgxyVpv/jWlhaRliAWc4tHsYGl4Ci0fDumfA0L17pPbTSrIiwSBnDTgjIDLF6krECo4QaH23eZuDVY9B4V7o+gI4Q6yuTKTaKKCIBIOc1RDd3PxFJXWTwwHNh0N4HGz6BxQdhN5vQUiE1ZWJVAt18YgEg5zVWkFWTI0ug/aPwO6P4T9DwJ1vdUUi1UIBRcTuPKXmKrIafyLHNOgN5zwOhxbDd5dAyWGrKxIJOAUUEbvL3wyeYk0xFl9x58C5EyFvA8y7EIoyra5IJKAUUETs7vBK878xaZaWITZUvzV0fAoKd8O3A6Aoy+qKRAJGAUXE7g6vNGfvhNW3uhKxo+jmZkvK0d3w3cVQnG11RSIBoYAiYneHV2iBNjm96GbQcSIc2WEOnC09YnVFIn4LmoCydetWRo0aRefOnenTpw+TJ0+mpKSkUueYMWMGbdu2JT09vZqqFAkww/hvQGlpdSVid9HNzVVnc1bDD8PA47a6IhG/BEVAyc3NZcSIEbjdbqZOncqDDz7I+++/z6RJkyp8jszMTP7+97+TmJhYjZWKBFjRfnOJ+xgFFKmA+mdB+3Gw/xtYcrdWnJWgFhQLtb333nscOXKEl19+mbi4OADKysp44oknSE9PJyXlzKtrPvvsswwYMIC9e/dWc7UiAXRsgKxaUKSi4rvAWWNg04sQ1xHa3md1RSJVEhQtKAsWLKB3797ecAIwePBgPB4PCxcuPOPxS5cu5ZtvvuGhhx6qxipFqsHhlRAarSXupXIaXgxNroFlD8K+r62uRqRKgiKgZGRkkJbmO8XS5XKRlJRERkbGaY8tKytj4sSJ3HXXXSQnJ1dnmSKBd3il2XricFhdiQSbliMgvjMsvAmO7rG6GpFKC4qAkpeXh8vlKrc9NjaW3Nzc0x77r3/9i8LCQkaOHFlN1YlUIw2QlapyhMDZY81wu3C4uSKxSBAJioBSVYcOHeKll15i3LhxhIeHW12OSOW4CyB/iwbIStWFueDs30PWT7DmCaurEamUoAgoLpeL/PzyN8TKzc0lNjb2lMe9+OKLtG3blm7dupGXl0deXh6lpaWUlpZ6H4vYVs5qwFBAEf/Etodmw2Hd05D1s9XViFRYUMziSUtLKzfWJD8/n8zMzHJjU463bds2lixZQvfu3ct9r3v37rz66qv069cv4PWKBET2MnCE6S7G4r9mwyB7Kfw0ghBWAvWsrkjkjIIioPTr149p06b5jEWZO3cuTqeTPn36nPK4xx57jLy8PJ9tTz/9NJGRkYwdO5a2bdtWa90ifslearaeOMOsrkSCnSPEnG68/EF6RPyR3TxndUUiZxQUAWX48OHMmjWLMWPGkJ6ezoEDB5g8eTLDhw/3WQNlxIgR7N27l3nz5gHQrl27cudyuVxERUXRs2fPGqtfak4IhTSvt4QSTzQFZQ3JL21sdUlVd2ipbhAogRPVFJr/lnMyXuTniJvYW9zN6opETisoxqDExsYyc+ZMQkJCGDNmDFOmTGHYsGGMGzfOZz+Px0NZWZlFVYqljuyCxbdza0wKo5peSHrzbjyU1oRbGg+kceQvVldXee4CyPsVYlpbXYnUJk2uIt9owRUp6TjQz0qxt6BoQQFo1aoVM2bMOO0+s2bNOuN5KrKPBJn938KPNwCws3QImw73xoFBbOgu2tefzR3NevJj9iN8k/UMECTriRxeCXigvgKKBJAjhA0ld9Er8g90i53GktwxVlckckpBE1BETipjJvw8GuI7wdkPseVbFzn/vUfaYXcrdhReQNuYT+mb8FcinLl8efDvGMHQcJi9DJzhGiArAZfjOZvNRwZxcYNHWV9wPUfKtICl2FMQ/KQWOYUD82Hx7eay3udMMNd8OIFBCL8WXMvPh+/lvNjpDEoaa0GhVZC9FKLTwKm/ISTwVuXdgsNh0D/xz1aXInJKCigSnPK3wA/XQmwHaH23OUvhNDKOXsKy3DvoFf8i7WJm11CRfji0RANkpdqUeFyszbuB82Knkxy+xupyRE5KAUWCj6cMFt4IIVHQ7pEKtzJsPjKEHUf7cHXKKOLDTn8PJ0u58yF/k8afSLXafGQIBaWN/tuqaFhdjkg5CigSfDa9ZI7RaHs/hMVU4kAHv+TcQ4lRn2tTbsW2P5QPrwAMBRSpVh7CWJE3klbR39AqSnc8FvtRQJHgUrANVo2H1MvBdXalD3cb0Sw5fDfNohbSsf471VBgABz6BZyR5roVItVoT1EPDha3Y2CDR3HgsbocER8KKBJclt4LoTHQ4uYqn+JASSd2HO3LpUm/J8KZd+YDalrmT1D/rDOOqxHxn4NVebfSKHJFcIzNkjpFAUWCx8EfYO8X0HIEhEb5darluaOJcObSP/HxwNQWKIYBWYvA1cbqSqSOyCzpwJ6i87i4wR9xohuoin0ooEhwMAxYOc5cWTXp1PdfqqhCTwPW5w+je9zfiQ3dGYACA+ToTijaX6XuK5GqWpV3C4nhm+no0kKWYh8KKBIc9n5htiy0uAUcgfnYbjxyJaWeelyQ8FRAzhcQmT+Z/62vG1lKzclxp7Gz8Hz6JTypVhSxDQUUsT/DgJWPQey5EN85YKctNeqxvmAoXWLfIC50W8DO65esn6BeKoTHWV2J1DFr824gITyDjq63rS5FBFBAkWCwby7kroHmw8ER2HvpbD4yhBJPfS5M/EtAz1tlWYugvsafSM3LKW3JzsLe9EuYqFYUsQUFFLG/9X81uzxizwn4qcuMCNbnD6WTaxaxoTsCfv5KKS00bxKo8SdikbX5akUR+1BAEXvL+gUOzoem1wa89eSYLUcHUeKJpnf889Vy/grLXgZGKbg0/kSskeNOY1dhT/omPIODMqvLkTpOAUXsbcNfoV5jSOxZbZcoMyLZfGQIXWNfpZ7zULVd54yyFpkLtEW3sK4GqfPW5w+jQfgm2sX82+pSpI5TQBH7KtgOuz6CJldX+6Jlm45cjpNSusf9o1qvc1oHvofYdlqgTSx1yN2WfUWd6JfwJLa9HYTUCQooYl9bpkFoNCRfVO2XKvbEknF0IL3iXyTUUVjt1yvHUwqZP1TLOBuRylqXfz0NI1dzVvSXVpcidZgCithTWRFseRVSBkBIRI1c8teCq6nnzLbmHj3Zy6D0CMSdW/PXFjnBwZJzySxuxwXxz1hditRhCihiTzv+D0qyIXVIjV2yoKwRu4t60iv+eWq8afvgfyCknrlSrojlHKwvGEqzqIU0i/zR6mKkjlJAEXva9DLEdzUXLatBGwuuJDliPY1DvqnR67L/O3C1B2dozV5X5BT2FHUnx92MPgmTrC5F6igFFLGf7OWQvRQaXVbjlz5Ycg7ZJa04N7wGpxx73JC5EOI0/kTsxMmG/KG0jfmC5PA1VhcjdZACitjP1tchPBESu1twcQcbj1xB89A5kPtrzVzy0FIoO2Iu5S9iI9sL+1FQmkzfhL9aXYrUQQooYi+lR2H72+bgWIum2+442o9iIx42Ta2ZCx78HkKioH6rmrmeSAUZhLKx4CrOqf8ecaHbrS5H6hgFFLGXXbPBnQcNB1pWgocwdpUOgowZUJJT/RfcO9fs3tH6J2JDW45e+t+VlqdYXYrUMQooYi9bXoO4TlCvkaVl7HQPBk8JbH2jei9UnG2uIJvQrXqvI1JF/1tp+XWiQjKtLkfqEAUUsY/8LZC5wNLWk2NKiIekvrDpJfBU4z1J9n0FRhkkWDHeRqRiNh25AjDoGVdD3Z4iKKCInWTMhNAYSOxldSWmxlfCkR2w59Pqu8aezyGmFUQkVt81RPxU7HGRcfQSesRNJdyRb3U5UkcooIg9GB7YNhMa9KmxlWPPqP5ZENsBNvytes7vKYV9cyDhvOo5v0gAbSi4hghnPufFTbe6FKkjFFDEHg7Oh6O7IKX677tTKY2vNseIZC0O/LmzfoaSw+rekaBwtCyJbUf7c378FEIcxVaXI3WAAorYQ8ZMc9VYVzurK/GV2N2sa0M1zGDY+zmExZktNSJBYH3BdcSE7KeT6y2rS5E6QAFFrOcugJ0fQHJ/cDisrsaXIwQaX2VOfy7YFrjzGob5mhO6gUP/DCU45Jc2YVfR+VwQ/wwOSq0uR2o5/WQUS3g8xz3Z/RGUHbVf984xKRdDWP3AjkXJ+gkKMiD5wsCdU2qVyHrgqeF7VlbEuvxhxIdvo3XouwE/t8/PBanzdGcysYTTCbNnQ1YWDKk3iyjHOSz5T0qVz9coFTp1DGCBxwuJMGf0bH0dzhkfmDVats2CiGSI0/L2cnLhYeB0wKJFkJfn//kC9W/ksLsVuwt70DViInhuAmfgFhg8/ueCv1q3hosv9v88Yh0FFLFMVhbkH9xH47RvWZJzN9lHq34ulytwdZ1U6uWw+2OzFaWrn+NRyophx3vQ8GJ178gZ5eVB9mH/zxPIfyNr82/gsnoPmd2ULYYH7sSYPxf27fP/PA0a+H8OsZZ+Ooqlzqn/HgYh7CzsY3UppxcabYaUzdOgyM/VNPd+Ae4cSLZpl5bIGWS7zyKz7DxY+5fqXchQ6jQFFLFUJ9cs9hR1w23EWF3KmTW+EjBgw7P+nSdjJsScBdHNAlKWiBW2uG+AvA2w8/+sLkVqKXXxiGXinOtpFLmCBYcetbqUiglzmeuibHwRzrobYlpW/hz5W8zVY1unB74+kRqU6znbXMNn9QRodj04w6wuqUqiQjJpGrmIBuEbAYNSox67Cnuzv7gLHv2KtJTefbHMWaHvUOyJYW9REN0or+lQ2D8PVj4Kfd+r/PHrJ0F4nDn+RCTYtfgtLH/AbBVsfbvV1VSYEzdnx3xMr7gXaRa1EIASTzQeI4RQZxGhjhKKymL5Oed+fjo8lmJPrMUV100KKGINw+CssHfYVXg+HoLoL6+QSGhxM2x6ETLvh6TeFT/2yC7IeMs83hlefTWK1JSYNPOmmmufgJY3m/8+bK5V1NcMSb6HxPDNHCg+l0XZD3KwpANHy5IAB07cJIRvplm9n+gbP4mecVP57MArrC+43urS6xyNQRFrZC2ivnMH24/2t7qSyku5yLzB3y/p5oycitrwLITWg9TLqq82kZrW/CYo3AcbX7K6ktOKdB7muobDuaXJIEqNSOYcfJ5vs55ie+FFHC1LBsxFIj2EkVXSnuW5t/HZgVc4WNye36T+hoENxuFAA4JrkgKKWGP7vyj0JHGwpL3VlVSewwlt7jUHCK4eX7FjctfDlumQegWE1Kve+kRqUlQTaDQY1j4JRQetruakmkT+xF3NO9Mm5gsWZY/l26wnOexudcbjCj2JLDz8B5bnjuL8+Ge5KPJW88amUiMUUKTmedyw4//YV9aXoP0IxqRBi1vMe/Ts/+70+5aVwMKbIDIFmlxbM/WJ1KTmwwED1jxudSXlnB32KqOa9qPEE82cgy+wvbA/x1pLKsbBrwXXsjD7YVqHvgdL7zVvVSHVLkh/O0hQ2/c1lBxiX2l/qyvxT5OrIa4j/Hg9ZC8/9X5rJkDuOmj7oLkqrUhtE+aCZr+Bza9AzhqrqzEZZbDsAS6MvJOtRy7l26yn/tuVUzW7ivqwtuR3sPkfZmuRVDsFFKl52/8F0c3JN1pYXYl/HE5o9whENIBvL4Ksn32/7ykzp2Cu/6vZT1//zE3KIkEr9XKzu2fxnZZ3g4Q6Cunlvg42vcy6krtYmnsXRgDmhOwpu9T8t7zmz7D/2wBUKqejgCI1y11gLhmf1I/KNbPaVFgMnPsXqNcE5vWFH34Duz4yx5t8d4n5l1bz35rTk0VqM2eYuT7QoZ9hyyuWlVHPeYgRTS6mofEVtH+MXaVDAnuBZtdDfGez27Zwf2DPLT4UUKRm7f7EvHNxcj+rKwmc0Cg49wlodQdkLYIfhsIvd0PBFnN78xt0zx2pG2I7QMNLYcUjcHRvjV/eFbqL0U37khS+nnUhT0Fi98BfxBFidtcaZfDTCI1HqUZaB0Vq1va3wdXeHDBam4REQOoQaHQZFGdBeHzQrqwp4peWIyF7qfnLe8BXNRbOG4Rv4JbGlxLicDMvaxKJjRtX38XC46DNGPNeRNvfMdeAkYDTn3VSc4oyzVVYa1PryYkcTohMVjiRuissBtreDwe+gV+fq5FLNo1cxG1Nz8dDKPMyJ5FfWo3h5JiEbmZX9bIHoCir+q9XBymgSM3Z+b7536S+1tYhItUrvos5pX7lY3BoSbVeqm30J9zaZCB5pU34JvNpCj2J1Xo9H61uA08xrPh9zV2zDlFAkZqz7W2I72pOSRSR2q3FzeZ6QfOvMm/zEHAGveJeYHjqtewr7sL3WY/X/F3Rw+Ohxa2wbWa1B7G6KGgCytatWxk1ahSdO3emT58+TJ48mZKSktMec/DgQSZPnszVV19Nly5d6NevHw899BB79uypoarFqyDDHN2ffKHVlYhITXCGQYfHAAP+MwTceQE7dYijmCuS7+Ky5AfZUHAtP2b/AQ8W3d+q0SUQ3RyWj9WA2QALioCSm5vLiBEjcLvdTJ06lQcffJD333+fSZMmnfa4devWMW/ePAYPHsw//vEPxo0bx6ZNm7j++uvJzs6uoeoFgG3vmEu8J/a0uhIRqSnh8dDhT1CwDb4fAiU5fp/SFbqL0U0uoHPsDH4+fA8r80Zi6a8yR4g5MDjzR3MJBQmYoJjF895773HkyBFefvll4uLiACgrK+OJJ54gPT2dlJSTzwg577zzmDNnDqGh/3uZXbt2pX///nz88ceMHj26JsoXw4DtsyCxl1ZSFalropvBuX+GtRNhXj8Y8DXUa1iFExl0rP8OQ5LvodSI4JvMZ8h2nxXwcqsk4Tyz+3rFH6DxleAMil+tthcULSgLFiygd+/e3nACMHjwYDweDwsXLjzlcS6XyyecADRs2JCEhAQOHrTnTa1qpexlkL8ZkvtbXYmIWMF1NnR6Bor2wpwusOfLSh2eGLaRG1OvYmijW9hX3IW5B5+3Tzg5puWt5tpH22ZZXUmtERQBJSMjg7S0NJ9tLpeLpKQkMjIyKnWubdu2cejQIVq10rLjNWb72xCeAPEdra5ERKwS3Qw6/w3qNYb5l8PCm894356GESu4MuUOxrToQOPIJSw4NI6fDo+lxKhfQ0VXQkwaNDjfXBvF47a6mlohKNqh8vLycLnKz/yIjY0lNze3wucxDIMnn3yS5ORkLr/88kCWKKfiKYXt75pTix0hVlcjIlaKSIRzJpjrIe18D3a8Y/5ST74AYs8FRwhtw47QOWklLaLmkxKxhqNliazMu5VNBZdbNxC2oprfCMvug4yZ0Pp2q6sJekERUAJl6tSp/Pzzz7z22mtERUVZXU7dsO9rKD4IKRdZXYmI2IHDAY0uhZQBkLUQMhfC1tfNFZiB/pGQG9KUbHdr5h/6I3uLumEQJH/cRDeHpD5mK0rLWyHE5oHK5oIioLhcLvLz88ttz83NJTY2tkLneP/99/n73//OU089Re/evQNdopzKtlkQ3QKi0864q4jUIc5Qc9mBY0sPlB4F4Ktvwjh0OIhXYm42HJbdYy6B32qU1dUEtaAYg5KWllZurEl+fj6ZmZnlxqaczLx583j88ce57777GDZsWHWVKScqyTWn3SVfaP7VJCJyKqFREBqFQRCHEzDH2iT2gvWTwFNmdTVBLSgCSr9+/Vi0aBF5ef9b6Gfu3Lk4nU769Olz2mMXL17M2LFjuf766xkzZkx1lyrH2/WhuQy0Zu+ISF3SdBjkb4LdH1ldSVALioAyfPhwoqOjGTNmDD/++COzZ89m8uTJDB8+3GcNlBEjRnDJJZd4n2/dupUxY8bQokULrr76alauXOn92rlzpxUvpW7JeAviO5sD40RE6gpXG4jrBOue1uqyfgiKMSixsbHMnDmTiRMnMmbMGKKjoxk2bBgPPvigz34ej4eysv81qa1atYr8/Hzy8/O58cYbffa99tprz7gSrfihIAMyF0DbB8+8r4hIbdP0OlgzAfZ/Yy6HL5UWFAEFoFWrVsyYMeO0+8ya5btAztChQxk6dGg1ViWnlDETQqLMKYQiInVNXCeIaQUb/qaAUkVB0cUjQcbwQMYMc+0TLW0vInWRwwFNroH9X8Ph1VZXE5QUUCTwDnwPR3dCysVWVyIiYp0GfSAiCX59zupKgpICigTe1jchqol5/w0RkbrKGQqNr4Dt/4Kje6yuJugooEhgleTC7n9D8gCtfSIi0nAQOMNg08tWVxJ0FFAksHb8CzwlWtpeRATMBegaXgKbp0HpEaurCSoKKBJYm6dDQjetfSIickzjK8CdB9vesrqSoKKAIoGTvQxyVkLDS62uRETEPiJToEEv+PV5c5ajVIgCigTOltcgogEkdLW6EhERe2l8NeRvhr1fWl1J0FBAkcAoPWLevTPlYnAEya3RRURqiutsqN/WbEWRClFAkcDY8R6UFkDDgVZXIiJiPw6HORblwHdauK2CFFDEf4YBG182B8dGppx5fxGRuujYwm0bX7C6kqCggCL+O7TYHBybOsTqSkRE7MsZav6c3P4OFB6wuhrbU0AR/236B0Q2hPguVlciImJvDQcBTtj8T6srsT0FFPFPURbs/D9odBk49HESETmtsBhoOAA2/x1KC62uxtb0G0X8s/VV878aHCsiUjGNr4LiQ7D9basrsTUFFKm6shLYOBWS+0OYy+pqRESCQ71USOxp3uVYC7edkgKKVN2uD6FoHzS+0upKRESCS5NrIO9X2DvX6kpsSwFFqsYwzPQf3wWim1tdjYhIcHG1g/ptYMOzVldiWwooUjVZi8x776j1RESk8hwOaHItHPwPHFpqdTW2pIAiVbN+MkQ1gXjdd0dEpEoa9DLHo6yfbHUltqSAIpWXsw72fApNhmpqsYhIVTlCzJsI7poN+VusrsZ29NtFKm/9ZHO55uQLra5ERCS4pQyAsFjYMMXqSmxHAUUq58gO2PEvcx6/M8zqakREgltIBDS+HDLehMJ9VldjKwooUjnrn4XQKGh0qdWViIjUDqmXm3/wbfib1ZXYigKKVNyRXebKsY2vgpB6VlcjIlI7hEabIWXzNCjKtLoa21BAkYpb/wyERELqFVZXIiJSuzS+EjBg4wtWV2IbCihSMUd2wJbXzHn7oVFWVyMiUruEucybrm58ybxPjyigSAWtffK/zZBDrK5ERKR2ajIUjDKti/JfCihyZjnrYOsb0PQ6jT0REaku4bFmV8+mqZrRgwKKVMTKP0BkilpPRESqW5NrzAXc1j1tdSWWU0CR0zvwPez9ElreonVPRESqW2iMGVI2vwIFGVZXYykFFDk1TxksGwuus6FBH6urERGpGxpfBeEuWDHO6kospYAip7ZlGuSsgrTbzDtviohI9QuJhOY3w64PIHOR1dVYRgFFTq7wAKx6DBpeAq62VlcjIlK3pFwEMa1h2QNgeKyuxhIKKHJyK/5g/rflrdbWISJSFzmckDYaspfAtresrsYSCihS3t65sP0taHGruXiQiIjUvLhzzLvGL/99nVy8TQFFfJXkwOLbIL6L2b0jIiLWSRsNnuL/tWrXIQoo4mvZg2ZIOeseDYwVEbFaeDy0uAUy3oAD862upkYpoMj/7PwAts0wE3tkktXViIgIQKNBENsBfh4B7nyrq6kxCihiyt8CP4+GpAvUtSMiYicOJ7S5H4oOmrN66ggFFIGyIvjxN+aA2LPGqGtHRMRu6jU016TKeAN2fWx1NTVCAaWuMwyz5SR3HbR7GEKjrK5IREROpuEl0KC32dWTv8XqaqqdAkpdt/YvsONdaPsgxLSyuhoRETkVhwPa3Aeh9WHBtVB6xOqKqpUCSl229Q1Y8zi0uBmSdK8dERHbC42G9uPMFpSfbjXvmVZLKaDUVdv/BYtvh0aXQdPrra5GREQqKro5nD3WHIuy/AGzq74WUkCpi7a/aybvlAHQ+i4NihURCTYNekHrdNj0Mqx7yupqqkWo1QVIDfv1BVj+oBlO2txjTl8TEZHgkzoY3Lmw+k/gKYFzn6hVf3AqoNQVHrd5P4dNL0GTodByRK36IIuI1EnNh4MzDNZOBHcedJkCzhCrqwoIBZS64Oge+PF6OPSL2SSYernVFYmISKA0vQ5CImHjVMj7Ffq8ay6RH+TUvl+bGQZkzIQvOkD+Zuj0jMKJiEhtlHo5nPtnyFwEc7tB5k9WV+Q3BZTaKmcNfHcp/DzSvDNx1xfAdbbVVYmISHWJ7wJd/gbOcJjXF1aOC+q1UoImoGzdupVRo0bRuXNn+vTpw+TJkykpKTnjcYZhMH36dPr370/Hjh254YYbWLlyZfUXbJW8jfDTKPiyM+RtgA5/MqejhbmsrkxERKpbvUZma3mLm+HX5+HT1uaaV55SqyurtKAIKLm5uYwYMQK3283UqVN58MEHef/995k0adIZj3311Vd56aWXGDlyJK+88gpJSUmMHj2aXbt21UDlNcRTCns+h/lXweftYM9n0Op2OG8qJHa3ujoREalJjhBoNgy6/R3qt4HFt8GnreDXF6Ekx+rqKiwoBsm+9957HDlyhJdffpm4uDgAysrKeOKJJ0hPTyclJeWkxxUXF/PKK68wevRoRo4cCcB5553HZZddxuuvv87jjz9eMy+gOpQegQPzYc8n5mI9xQchJs2cOpzc3xzVLSIidVdkCrT7PTQdCrs/hhUPwcpHoMnV5sDaRpdCeJzVVZ5SUASUBQsW0Lt3b284ARg8eDB//vOfWbhwIUOHDj3pccuXL6egoIDBgwd7t4WHh3PJJZcwb9686i47cEqPQv4mc1xJ9nLI+gmyl4FRCvVSzZtHpVxkBhQREZHjxaSZXf0tR0LmfDg4H3a+D45QSDgPkvpCYg+IOxfqnwVOe0QDe1RxBhkZGVx33XU+21wuF0lJSWRkZJz2OIC0NN9f3K1atWLmzJkUFRURGRlZqVrcbjeGYbBmzZpKHXdGZYXmWiWGB4yy/36Vmt03xrG+Qxc4B0L8YEgMMwdCOULBART99yuINDgHEjyBOVdICKzJCtw5nU7zfHYXqNcb6PfP7uerjnPWtfNV178Ru75eCJ6fC6eWDJFnQ7N08x4+nmLz906JG/aWwt5NwGYzoDhDzd8vznAIiw1YBSUlJTgquAZXUASUvLw8XK7ygzxjY2PJzc097XHh4eFERET4bHe5XBiGQW5ubqUDSkXf2MoxoHBfBXf1gFFsfrCCXAQEbhSUARQF+JxBEPgC9noD/f7Z/XzVcc66dj6oln8jtn69EBQ/F/xjmKHF4/7fpjAX5l/C/nM4HLUroNhJly5dqunMHavpvCIiIsEnKGbxuFwu8vPzy23Pzc0lNvbUTU8ul4uSkhKKi31bG/Ly8nA4HKc9VkRERKwTFAElLS2t3FiT/Px8MjMzy40vOfE4gG3btvlsz8jIIDU1tdLdOyIiIlIzgiKg9OvXj0WLFpGXl+fdNnfuXJxOJ3369DnlcV27diUmJoY5c+Z4t7ndbr7++mv69etXrTWLiIhI1QXFGJThw4cza9YsxowZQ3p6OgcOHGDy5MkMHz7cZw2UESNGsHfvXu8U4oiICNLT05k6dSoJCQm0adOGd999l5ycHG677TarXo6IiIicQVAElNjYWGbOnMnEiRMZM2YM0dHRDBs2jAcffNBnP4/HQ1lZmc+2O+64A8MweOONN8jOzqZdu3a8/vrrNG3atCZfgoiIiFSCwzAMw+oiRERERI4XFGNQREREpG5RQBERERHbUUARERER21FAEREREdtRQBERERHbUUARERER21FAqSMWLlzIQw89xMCBA2nbti1/+ctfKnxsfn4+jz32GD169KBLly7cd999HDx4sBqrtZfvvvuOq666inPPPZdBgwYxe/bsMx6ze/du2rZtW+7rN7/5TQ1UXLO2bt3KqFGj6Ny5M3369GHy5MmUlJSc8TjDMJg+fTr9+/enY8eO3HDDDaxcubL6C7aJqr5vAwYMOOln68R7jtVGO3bsYMKECVx99dW0b9+eK664okLH1fXPWlXfN6s/a0GxUJv474cffuDXX3+le/fu5ObmVurYBx54gC1btvD4448TERHBCy+8wB133MHs2bMJDa3dH6GlS5dyzz33MGzYMB577DF+/vln/vjHPxIdHc1ll112xuPHjh1Lz549vc+jo6Ors9wal5uby4gRI2jRogVTp07lwIEDTJo0iaKiIiZMmHDaY1999VVeeuklfv/739O2bVveeecdRo8ezSeffFLrF1L0530DGDRoEKNHj/bZFh4eXl3l2sbmzZuZP38+nTp1wuPxUNFlvOryZw2q/r6BxZ81Q+qEsrIy7+OLLrrIeOKJJyp03PLly402bdoYP/zwg3fb1q1bjbZt2xpffPFFwOu0m9GjRxs33HCDz7axY8cagwcPPu1xu3btMtq0aWPMmTOnOsuz3LRp04zOnTsbhw8f9m577733jHbt2hn79+8/5XFFRUVG165djSlTpni3FRcXGxdddJHx5z//uRortoeqvm+GUbl/v7XN8T/HHnnkEePyyy8/4zF1/bNmGFV73wzD+s+aunjqCKezav+rFyxYgMvl8rkpY1paGu3atWPBggWBKs+WSkpKWLx4cbmWkiFDhrB161Z2795tUWX2sWDBAnr37k1cXJx32+DBg/F4PCxcuPCUxy1fvpyCggIGDx7s3RYeHs4ll1xS6z9XUPX3ra6rys+xuv5Zg6r//LdacFYtNSYjI4OWLVvicDh8tqelpZGRkWFRVTVj586duN1u0tLSfLa3atUKoEKv//HHH6ddu3b07t2b8ePHk5OTUx2lWiYjI6Pc++NyuUhKSjrt+3Pseyd7b/fu3UtRUVHgi7WRqr5vx3z22Wecc845dOnShTvuuIONGzdWV6lBr65/1vxl5Wetdg8gEL/l5eVRv379cttjY2NZu3atBRXVnGNjdVwul8/2Y89PN5YnPDycG2+8kb59++JyuVi1ahXTpk1j7dq1fPDBB4SFhVVf4TUoLy+v3PsD5ufjdO9PXl4e4eHhRERE+Gx3uVwYhkFubi6RkZEBr9cuqvq+gTlwsWPHjqSmprJr1y6mTZvGTTfdxMcff1wnxlNUVl3/rPnD6s+aAkqQys/Pr9BMmqZNm9aJwXMVVZn3zR/Jyck8/vjj3uc9evTgrLPOIj09nXnz5jFkyBC/zi911/jx472Pu3XrRp8+fRg8eDCvv/66z2dOxF9Wf9YUUILU3LlzfT48p/Lll196uySqwuVysX///nLbc3NziY2NrfJ5rVKZ9+3Y68vPz/f5Xl5eHkClX/+FF15IVFQU69atqzUBxeVylXt/4MyfD5fLRUlJCcXFxT5/2ebl5eFwOILys1UZVX3fTiY5OZnzzjuPdevWBaq8WqWuf9YCqaY/awooQer666/n+uuvr/brpKWl8dNPP2EYhs84lG3bttGmTZtqv36gVeZ9KykpISwsjIyMDC644ALv9lP1addFJxuLlJ+fT2Zm5mnfn2Pf27ZtG2effbZ3e0ZGBqmpqbW+yb2q75tUXl3/rAUzDZKV0+rXrx+5ubn89NNP3m3btm1j/fr19OvXz8LKql94eDg9e/bkq6++8tl+rFWqSZMmlTrf999/z9GjRzn33HMDWaal+vXrx6JFi7ytSmC2UjmdTp+ZXyfq2rUrMTExzJkzx7vN7Xbz9ddf1/rPFVT9fTuZAwcOsGzZslr1uQqkuv5ZC6Sa/qypBaWO2LNnD2vWrAGgsLCQnTt3MnfuXACfabTt27fnmmuu4emnnwagS5cu9O3bl8cee4xHHnmEiIgInn/+edq2bcull15a8y+kht19993ceuutPP744wwePJjFixfz+eef8/zzz/vsd+L7NmnSJBwOB507d8blcrF69WpeeeUVzjnnHAYOHGjFS6kWw4cPZ9asWYwZM4b09HQOHDjA5MmTGT58OCkpKd79RowYwd69e5k3bx4AERERpKenM3XqVBISEmjTpg3vvvsuOTk53HbbbVa9nBpT1fft888/5/vvv+fCCy8kOTmZXbt2MX36dEJCQhg1apRVL6fGFBYWMn/+fMD8mVZQUOD9OdajRw8SEhL0WTuJqrxvdvisKaDUEYsXL+bRRx/1Pv/hhx/44YcfAHymjZWVleHxeHyOfeGFF3jmmWeYMGECpaWl9O3bl/Hjx9f6VWTBHBg2depUXnjhBT788ENSU1N58sknfdZUgPLvW6tWrXj33Xd5//33KSoqIiUlhWHDhnHffffVqvctNjaWmTNnMnHiRMaMGUN0dDTDhg3jwQcf9NnP4/FQVlbms+2OO+7AMAzeeOMNsrOzadeuHa+//nqdmIlS1fetSZMmHDx4kKeffpr8/Hzq169Pr169uO++++rE+3bo0CHuv/9+n23Hnr/11lv07NlTn7WTqMr7ZofPmsMwKrHmrYiIiEgN0BgUERERsR0FFBEREbEdBRQRERGxHQUUERERsR0FFBEREbEdBRQRERGxHQUUERERsR0FFBEREbEdBRQRkVrq3//+N23btvX5EgkWtWfNbZFa4pZbbuGXX3455ffDwsJwuVy0bNmSXr16MXToUBo3blyDFYqVpk6d6vN84MCBtGvXzqJqRKqPAopIkHG73Rw6dIhDhw6xdOlSXn31VR5++GFuueUWq0uTGvDyyy/7PG/cuLECitRK6uIRCXLFxcU8+eSTfPbZZ1aXIiISMGpBEQkC3377LWDe3XbPnj289tpr/Pjjjz77PP/881x55ZVWlCciEnAKKCJBoEmTJt7HzZo147zzzmPIkCHs2rXLu33Pnj3s2LGD5s2be7cVFhby0Ucf8Z///IcNGzaQk5NDSEgICQkJnHPOOVx22WUMGjSIkJCQctf897//zaOPPuqzbePGjWzdupVXX32VRYsWkZ2dTUJCAn379uV3v/udT53+Ki4u5s033+Tzzz9n586d1KtXjw4dOnDzzTczYMCAcmN1rr32WiZNmuR9vnv3bi6++GKfc7711lukpaXxyiuvMH/+fPbv309JSQkbN2702S83N5cPPviAH3/8kc2bN5Obm0tYWBhJSUl06tSJq666igsuuKBczY8++ij//ve/vc+HDh3KM888431eVFREt27dcLvdgPn/9Vj4POamm25i2bJl3ucPPPAAV155ZbnXcvw1j///1LhxY7777ruT7nvMnj17mD59OgsWLCAzM5PY2Fh69uzJmDFjaNWq1WmPFakpCigiQSg8PJz27dv7BBSA7Oxsb0BZunQpY8eO5cCBA+WO37NnD3v27OGrr76iffv2vPDCCz7B5lTmzp3Lww8/TElJiXfbgQMHmD17NnPmzGH69Ol0797dz1dnvo5Ro0bx66+/ercVFxezcOFCFi5cyKhRo6p03o0bN3LfffeRk5Nzyn2+/vpr/vjHP5KXl+ez3e12s2PHDnbs2MGnn35K7969mTJlComJid59evbs6RNQli9f7nOOVatWecMJmCFq//79NGzY0PsaV69e7XNMr169Kv06T+f7779n7NixHD161LstKyuLL774gvnz5/POO+9w9tlnB/SaIlWhMSgiQcgwDDIyMsptd7lcAKxevZrbbrvtpOHkROvXr2fEiBFkZmaecd/f//73PuHkeEePHuWee+7h4MGDZzzP6RiGwUMPPeQTTk705ptvsmLFikqf+69//etpw8m3337L/fffXy6cnMxPP/3E7bff7vOLvnfv3j77bN++naysLO/zpUuXljvP8dtWrlzpE2Cio6M599xzz1hLZdx7770+NR+voKCAv/zlLwG9nkhVKaCIBJGysjJ27tzJ+PHj2bx5s8/3EhMTadmyJYZhMH78eIqKirzfczqd3HXXXXzwwQe88847XHXVVT7H7tu3jylTppzx+qWlpdx+++18+OGHvPXWWwwYMMDn+zk5OfzjH//w4xXC/PnzWbRokc+2tLQ0pk+fzpw5c5g0aRJxcXE+v8grqrS0lBYtWvD8888zZ84c3nvvPe69917ADFgTJkzA4/F49w8PD+cPf/gDH330EW+++SZ9+/b1Od/69et5/fXXvc9TUlJo0aKFzz7HB5CTBZQlS5ac9DFAt27dCA0NpWHDhnz77bfluoMA/vCHP3i/9+233/Kvf/3rtO+B2+1mxIgRfPLJJ8yYMYOzzjrL5/vLli1j3759pz2HSE1QF49IEKjIAlt33nknTqeTpUuXlhtTkZ6ezgMPPOB93q1bNw4fPswPP/zg3fbZZ58xfvx4YmJiTnmNm2++mYcfftj7vEePHlxzzTU+rR2fffYZEyZMwOms2t8/n3zyic9zp9PJP//5T+8v/rS0NCIiInjwwQcrfe6oqCjefvttkpKSvNu6dOkCmF07x7d2AEyYMIHrr7/e+7xnz55cddVVbNmyxbvtvffe45577sHhcABml8z27du931+6dCmXXXYZpaWlrFy5EoCEhARycnLweDw+401ODDDHundCQ0NPOb4nPj6+UmN/Lr/8ch577DHv82eeeYZhw4b57LNx40YaNWpU4XOKVAe1oIgEOYfDwahRoxgxYgTASRd5u+GGG864rbS09IzdJif+InM4HAwdOtRnW0FBAVu3bq1Q7SezatUqn+c9evQo1yoxaNAgb3dWZfzmN7/xCSfHO7H1IiIigmuuucZnW0hIiE9gAXP8xrZt27zPTxwzciyArF+/3tu1cv7553tD55YtWzh8+DBut7vcaw/0+BOA3/72tz7P09LSyu2Tm5sb8OuKVJZaUESCVMOGDenZsyc33XQTnTt39m4/cQxIWFiYdxDm8Zo2bVpu25nGj5zsL/WTbcvKyirXdVBRJ7ZiNGvWrNw+ISEhNG7cuEJjRY53ugXNTnztjRo1IiwsrNx+J3u9Bw8e9P6i79mzJw6HA8MwAPj1118pKCjwaR0577zziI+PZ8OGDRiGwbJly2jQoIHP2JC4uLhqWYDtxEASGRlZbp+ysrKAX1ekshRQRILA8WMPwsLCqF+/PlFRURZWVHOOdZ0EQkpKSsDOdSoJCQm0adPG283m8XhYvny5T0Dp1q0bCQkJzJo1CzC7do6fDQRmy1EgX/sx8fHxPs9PNsVcxA4UUESCQGXGGCQnJ/s8d7vd7N+/v9yYghOnKAOn7P44Zvfu3eWmoO7evbvcfg0aNKhouSc9ds+ePd7nxz8+pqysjL1791b63KcbF3Pi+7Zv3z5KSkoIDw/32X6y13vi+9arVy+fcUBLly71dvXExcVx1llnkZCQ4P3+kiVLyr1n1dG9IxJMNAZFpJbp0aNHuW3vvffeGbeFhobStWvX0577ww8/9HluGIbPuh8AMTExJx3XUFGdOnXyeb548eJys0q++uqrgI+TOHH9luLi4nIDdsvKyvjggw98tiUmJpZ7vSeGi48++sg7vblLly44HA4aNGjgHVuzYcOGUw6QPdGJ3U7Hz9YSqU3UgiJSy5x33nm0adOGTZs2ebdNnz4dMO98W1xczP/93/+VWyr/yiuvPO0MHoC3336byMhIBg0aRGFhIW+++Wa59UquuOIKv7oNrrnmGr788kvvc7fbzciRI3n44Ydp2bIla9as8VmdNVAuvfRSnn32WZ8xMBMnTiQvL4/zzz+fnJwcXnvtNZ8ZPAA33nhjua6YHj16EBIS4h3Lcfz4lm7duvk83r59O2VlZRQUFHi3JyUlnXJF1/j4eJ/zffrpp5xzzjneFhmXy1WlAcQidqOAIlLLOBwOnnrqKW655RbvX9cej4dp06Yxbdq0kx7TqFEjHnrooTOeOzIykldffZVXX331pN93uVz87ne/q3rxQL9+/Tj//PN91kLZvn07Y8aMKVdLIFsPoqKieOKJJ7j33nu9a6EUFxczefLkUx7Trl07brvttnLbY2Ji6NChQ7lVYcE3oHTv3r1cqxSYA21PpUuXLnz11Vfe5ytWrPCZWXTPPfd413YRCWbq4hGphTp27Mhrr71WblzFybRr146ZM2eecfwJwNSpU085ODcqKoqpU6f6PRDV4XAwZcqU0679MmbMGDp06OCz7cSxIlUxcOBAXnjhBerXr3/GfXv16sXrr79+yvfjZF00kZGRPnWfd955FT72mNtvv/2ks4tEahsFFJFaqnv37nz99df8+c9/pl+/fiQlJREWFkZkZCSpqakMGjSI559/ntmzZ1foPjwAF1xwAR9//DFDhw6lYcOGhIWFkZyczNChQ/n0008DNrAzISGB999/nwceeIDWrVsTHh5OXFwcffv25bXXXuO+++5j586d5Y4JhEGDBvHNN9/w+9//np49e5KYmEhYWBhRUVE0a9aMK6+8kunTpzNz5sxyM2+Od7L3olOnTj7homnTpiedAn6697Fjx468/fbbDBw4kAYNGmgWjtRaDuPYZH0RkeOc6m7GdrB06dJyC45Nnz6dCy+80KKKRCTQ1IIiIrYzf/58Hn74YebPn+8zeLSkpIRvvvmm3HiZxo0bl7tRn4gENw2SFRHbcbvdfPrpp3z66ac4HA5iY2MJDQ0lJyeH0tJSn31DQ0N54oknAjIGRUTsQwFFRKrFwYMHyc/Pr/D+YWFhJ13W3jAM7xoiJ0pKSuKpp57iggsuqGqZImJTCigiUi2ee+45Pvroowrv37hxY7777jvAnN3y+OOP88svv7Bp0yays7PJy8sjIiKChIQE2rVrx4UXXsiQIUPqzJL/InWNBsmKSLUYN25clQOKiIgCioiIiNiOZvGIiIiI7SigiIiIiO0ooIiIiIjtKKCIiIiI7SigiIiIiO0ooIiIiIjtKKCIiIiI7SigiIiIiO38P7vBU24WUYFi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593" y="1513954"/>
            <a:ext cx="2613065" cy="25515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43" y="1462177"/>
            <a:ext cx="2597359" cy="268442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754" y="4156090"/>
            <a:ext cx="2687448" cy="25820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593" y="4156090"/>
            <a:ext cx="2570032" cy="2509506"/>
          </a:xfrm>
          <a:prstGeom prst="rect">
            <a:avLst/>
          </a:prstGeom>
        </p:spPr>
      </p:pic>
      <p:sp>
        <p:nvSpPr>
          <p:cNvPr id="14" name="Flecha derecha 13"/>
          <p:cNvSpPr/>
          <p:nvPr/>
        </p:nvSpPr>
        <p:spPr>
          <a:xfrm>
            <a:off x="5496025" y="4773035"/>
            <a:ext cx="885524" cy="577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 derecha 14"/>
          <p:cNvSpPr/>
          <p:nvPr/>
        </p:nvSpPr>
        <p:spPr>
          <a:xfrm>
            <a:off x="5501047" y="2541517"/>
            <a:ext cx="885524" cy="577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1117797" y="870403"/>
                <a:ext cx="551433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 u="sng">
                          <a:latin typeface="Cambria Math" panose="02040503050406030204" pitchFamily="18" charset="0"/>
                        </a:rPr>
                        <m:t>𝑬𝒔𝒕𝒂𝒏𝒅𝒂𝒓𝒊𝒛𝒂𝒄𝒊</m:t>
                      </m:r>
                      <m:r>
                        <a:rPr lang="es-ES" sz="3200" b="1" i="1" u="sng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3200" b="1" i="1" u="sng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3200" b="1" i="1" u="sng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>
                          <a:latin typeface="Cambria Math" panose="02040503050406030204" pitchFamily="18" charset="0"/>
                        </a:rPr>
                        <m:t>𝒆𝒔𝒕</m:t>
                      </m:r>
                      <m:r>
                        <a:rPr lang="es-ES" sz="3200" b="1" i="1" u="sng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ES" sz="3200" b="1" i="1" u="sng">
                          <a:latin typeface="Cambria Math" panose="02040503050406030204" pitchFamily="18" charset="0"/>
                        </a:rPr>
                        <m:t>𝒏𝒅𝒂𝒓</m:t>
                      </m:r>
                    </m:oMath>
                  </m:oMathPara>
                </a14:m>
                <a:endParaRPr lang="es-ES" sz="3200" b="1" u="sng" dirty="0">
                  <a:effectLst/>
                </a:endParaRPr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97" y="870403"/>
                <a:ext cx="5514330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37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2" y="2016589"/>
            <a:ext cx="1624012" cy="162401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576" y="2016589"/>
            <a:ext cx="1624012" cy="16240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576" y="3856724"/>
            <a:ext cx="1624012" cy="16240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783" y="3856724"/>
            <a:ext cx="1624012" cy="162401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1651" y="1730190"/>
            <a:ext cx="5597909" cy="482846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714803" y="921271"/>
            <a:ext cx="4310732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 smtClean="0"/>
              <a:t>Se replantea los patrones</a:t>
            </a:r>
            <a:endParaRPr lang="es-ES" sz="3200" b="1" dirty="0" smtClean="0"/>
          </a:p>
          <a:p>
            <a:endParaRPr lang="es-ES" sz="3200" b="1" u="sng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4130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6899093" y="1162878"/>
                <a:ext cx="30617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𝑴𝒐𝒅𝒆𝒍𝒐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𝑯𝒐𝒑𝒇𝒊𝒆𝒍𝒅</m:t>
                      </m:r>
                    </m:oMath>
                  </m:oMathPara>
                </a14:m>
                <a:endParaRPr lang="es-ES" sz="2400" b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093" y="1162878"/>
                <a:ext cx="3061736" cy="369332"/>
              </a:xfrm>
              <a:prstGeom prst="rect">
                <a:avLst/>
              </a:prstGeom>
              <a:blipFill>
                <a:blip r:embed="rId3"/>
                <a:stretch>
                  <a:fillRect l="-2191" t="-1667" r="-3386" b="-3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uadroTexto 52"/>
              <p:cNvSpPr txBox="1"/>
              <p:nvPr/>
            </p:nvSpPr>
            <p:spPr>
              <a:xfrm>
                <a:off x="6502557" y="2596425"/>
                <a:ext cx="3193631" cy="1387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nary>
                                <m:r>
                                  <m:rPr>
                                    <m:brk m:alnAt="7"/>
                                  </m:rP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0   </m:t>
                                </m:r>
                                <m:r>
                                  <m:rPr>
                                    <m:brk m:alnAt="7"/>
                                  </m:rPr>
                                  <a:rPr lang="es-E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s-E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s-E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s-E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s-ES" sz="20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s-E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20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s-ES" sz="20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&lt;0</m:t>
                                    </m:r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53" name="Cuadro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557" y="2596425"/>
                <a:ext cx="3193631" cy="13874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uadroTexto 32"/>
          <p:cNvSpPr txBox="1"/>
          <p:nvPr/>
        </p:nvSpPr>
        <p:spPr>
          <a:xfrm>
            <a:off x="1714803" y="921271"/>
            <a:ext cx="392357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 smtClean="0"/>
              <a:t>Se replantea el modelo</a:t>
            </a:r>
            <a:endParaRPr lang="es-ES" sz="3200" b="1" dirty="0" smtClean="0"/>
          </a:p>
          <a:p>
            <a:endParaRPr lang="es-ES" sz="3200" b="1" u="sng" dirty="0">
              <a:effectLst/>
            </a:endParaRPr>
          </a:p>
        </p:txBody>
      </p:sp>
      <p:pic>
        <p:nvPicPr>
          <p:cNvPr id="34" name="Imagen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786" y="2233338"/>
            <a:ext cx="4016373" cy="1423336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934" y="3983856"/>
            <a:ext cx="40862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2" y="2016589"/>
            <a:ext cx="1624012" cy="16240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576" y="3856724"/>
            <a:ext cx="1624012" cy="16240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83" y="3856724"/>
            <a:ext cx="1624012" cy="1624012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714803" y="921271"/>
            <a:ext cx="4310732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 smtClean="0"/>
              <a:t>Se replantea los patrones</a:t>
            </a:r>
            <a:endParaRPr lang="es-ES" sz="3200" b="1" dirty="0" smtClean="0"/>
          </a:p>
          <a:p>
            <a:endParaRPr lang="es-ES" sz="3200" b="1" u="sng" dirty="0">
              <a:effectLst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030" y="1684774"/>
            <a:ext cx="5641235" cy="500467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2577" y="2004112"/>
            <a:ext cx="1636490" cy="16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714803" y="921271"/>
            <a:ext cx="4310732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 smtClean="0"/>
              <a:t>Se replantea los patrones</a:t>
            </a:r>
            <a:endParaRPr lang="es-ES" sz="3200" b="1" dirty="0" smtClean="0"/>
          </a:p>
          <a:p>
            <a:endParaRPr lang="es-ES" sz="3200" b="1" u="sng" dirty="0">
              <a:effectLst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65" y="1702016"/>
            <a:ext cx="4159718" cy="20903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66" y="3971926"/>
            <a:ext cx="4163008" cy="209199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434" y="1695550"/>
            <a:ext cx="4172585" cy="209680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434" y="3971926"/>
            <a:ext cx="4265360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7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714803" y="921271"/>
            <a:ext cx="4310732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 smtClean="0"/>
              <a:t>Se replantea los patrones</a:t>
            </a:r>
            <a:endParaRPr lang="es-ES" sz="3200" b="1" dirty="0" smtClean="0"/>
          </a:p>
          <a:p>
            <a:endParaRPr lang="es-ES" sz="3200" b="1" u="sng" dirty="0">
              <a:effectLst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43" y="2045356"/>
            <a:ext cx="3218874" cy="16175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/>
              <p:cNvSpPr txBox="1"/>
              <p:nvPr/>
            </p:nvSpPr>
            <p:spPr>
              <a:xfrm>
                <a:off x="7768094" y="733654"/>
                <a:ext cx="3138423" cy="16559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s-ES" sz="2800" b="0" dirty="0" smtClean="0"/>
              </a:p>
              <a:p>
                <a:endParaRPr lang="es-ES" sz="2800" dirty="0"/>
              </a:p>
            </p:txBody>
          </p:sp>
        </mc:Choice>
        <mc:Fallback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094" y="733654"/>
                <a:ext cx="3138423" cy="1655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/>
              <p:cNvSpPr txBox="1"/>
              <p:nvPr/>
            </p:nvSpPr>
            <p:spPr>
              <a:xfrm>
                <a:off x="4932377" y="4576187"/>
                <a:ext cx="2917594" cy="16559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s-ES" sz="2800" b="0" dirty="0" smtClean="0"/>
              </a:p>
              <a:p>
                <a:endParaRPr lang="es-ES" sz="2800" dirty="0"/>
              </a:p>
            </p:txBody>
          </p:sp>
        </mc:Choice>
        <mc:Fallback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377" y="4576187"/>
                <a:ext cx="2917594" cy="16559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97" y="4156458"/>
            <a:ext cx="4159718" cy="209033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345022" y="6062129"/>
            <a:ext cx="209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Solo cumple para 10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572" y="1978200"/>
            <a:ext cx="3352512" cy="1684701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3484708" y="2631446"/>
            <a:ext cx="330768" cy="453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7462" y="1985449"/>
            <a:ext cx="3338087" cy="1677452"/>
          </a:xfrm>
          <a:prstGeom prst="rect">
            <a:avLst/>
          </a:prstGeom>
        </p:spPr>
      </p:pic>
      <p:sp>
        <p:nvSpPr>
          <p:cNvPr id="12" name="Flecha derecha 11"/>
          <p:cNvSpPr/>
          <p:nvPr/>
        </p:nvSpPr>
        <p:spPr>
          <a:xfrm>
            <a:off x="7437326" y="2593552"/>
            <a:ext cx="330768" cy="453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764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714803" y="921271"/>
            <a:ext cx="40523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 smtClean="0"/>
              <a:t>Desempeño del modelo</a:t>
            </a:r>
            <a:endParaRPr lang="es-ES" sz="3200" b="1" u="sng" dirty="0"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803" y="1812542"/>
            <a:ext cx="3994484" cy="474805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444" y="4134577"/>
            <a:ext cx="3890511" cy="1955055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443" y="1872640"/>
            <a:ext cx="3890511" cy="195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6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714803" y="921271"/>
            <a:ext cx="126477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 smtClean="0"/>
              <a:t>Energía</a:t>
            </a:r>
            <a:endParaRPr lang="es-ES" sz="3200" b="1" u="sng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/>
              <p:cNvSpPr/>
              <p:nvPr/>
            </p:nvSpPr>
            <p:spPr>
              <a:xfrm>
                <a:off x="1089525" y="1876887"/>
                <a:ext cx="3780096" cy="8756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2400" dirty="0"/>
              </a:p>
            </p:txBody>
          </p:sp>
        </mc:Choice>
        <mc:Fallback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525" y="1876887"/>
                <a:ext cx="3780096" cy="8756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lecha derecha 11"/>
          <p:cNvSpPr/>
          <p:nvPr/>
        </p:nvSpPr>
        <p:spPr>
          <a:xfrm>
            <a:off x="3927471" y="3680600"/>
            <a:ext cx="330768" cy="453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 derecha 13"/>
          <p:cNvSpPr/>
          <p:nvPr/>
        </p:nvSpPr>
        <p:spPr>
          <a:xfrm>
            <a:off x="7968746" y="3646331"/>
            <a:ext cx="330768" cy="453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75" y="3027354"/>
            <a:ext cx="3533503" cy="17756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66" y="5077784"/>
            <a:ext cx="3323358" cy="59929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8239" y="2991834"/>
            <a:ext cx="3579797" cy="179891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9349" y="5077784"/>
            <a:ext cx="3457575" cy="63817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1532" y="2978440"/>
            <a:ext cx="3697997" cy="185831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1532" y="5020634"/>
            <a:ext cx="3514725" cy="69532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10"/>
          <a:srcRect l="52839" t="7520"/>
          <a:stretch/>
        </p:blipFill>
        <p:spPr>
          <a:xfrm>
            <a:off x="9543641" y="994719"/>
            <a:ext cx="1053556" cy="1038178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11"/>
          <a:srcRect t="8191" r="51666"/>
          <a:stretch/>
        </p:blipFill>
        <p:spPr>
          <a:xfrm>
            <a:off x="10788603" y="994719"/>
            <a:ext cx="1087654" cy="1038178"/>
          </a:xfrm>
          <a:prstGeom prst="rect">
            <a:avLst/>
          </a:prstGeom>
        </p:spPr>
      </p:pic>
      <p:cxnSp>
        <p:nvCxnSpPr>
          <p:cNvPr id="22" name="Conector recto de flecha 21"/>
          <p:cNvCxnSpPr/>
          <p:nvPr/>
        </p:nvCxnSpPr>
        <p:spPr>
          <a:xfrm flipH="1" flipV="1">
            <a:off x="10250905" y="2175309"/>
            <a:ext cx="914400" cy="6833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V="1">
            <a:off x="11165305" y="2152635"/>
            <a:ext cx="279133" cy="7060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03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714803" y="921271"/>
            <a:ext cx="126477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 smtClean="0"/>
              <a:t>Energía</a:t>
            </a:r>
            <a:endParaRPr lang="es-ES" sz="3200" b="1" u="sng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/>
              <p:cNvSpPr/>
              <p:nvPr/>
            </p:nvSpPr>
            <p:spPr>
              <a:xfrm>
                <a:off x="1089525" y="1876887"/>
                <a:ext cx="3780096" cy="8756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2400" dirty="0"/>
              </a:p>
            </p:txBody>
          </p:sp>
        </mc:Choice>
        <mc:Fallback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525" y="1876887"/>
                <a:ext cx="3780096" cy="8756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lecha derecha 11"/>
          <p:cNvSpPr/>
          <p:nvPr/>
        </p:nvSpPr>
        <p:spPr>
          <a:xfrm>
            <a:off x="3927471" y="3680600"/>
            <a:ext cx="330768" cy="453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 derecha 13"/>
          <p:cNvSpPr/>
          <p:nvPr/>
        </p:nvSpPr>
        <p:spPr>
          <a:xfrm>
            <a:off x="7968746" y="3646331"/>
            <a:ext cx="330768" cy="453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14" y="3060179"/>
            <a:ext cx="3535338" cy="1776574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74" y="5107552"/>
            <a:ext cx="3590925" cy="657225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867" y="3050746"/>
            <a:ext cx="3572878" cy="1795439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239" y="5144355"/>
            <a:ext cx="3495675" cy="657225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1532" y="3031398"/>
            <a:ext cx="3649880" cy="1834134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022" y="5144355"/>
            <a:ext cx="33909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3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46" cy="81083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714803" y="921271"/>
            <a:ext cx="126477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b="1" u="sng" dirty="0" smtClean="0"/>
              <a:t>Energía</a:t>
            </a:r>
            <a:endParaRPr lang="es-ES" sz="3200" b="1" u="sng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/>
              <p:cNvSpPr/>
              <p:nvPr/>
            </p:nvSpPr>
            <p:spPr>
              <a:xfrm>
                <a:off x="6626253" y="1700918"/>
                <a:ext cx="3780096" cy="8756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2400" dirty="0"/>
              </a:p>
            </p:txBody>
          </p:sp>
        </mc:Choice>
        <mc:Fallback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253" y="1700918"/>
                <a:ext cx="3780096" cy="8756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299" y="2070343"/>
            <a:ext cx="2658484" cy="133593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803" y="4138863"/>
            <a:ext cx="2647045" cy="1330190"/>
          </a:xfrm>
          <a:prstGeom prst="rect">
            <a:avLst/>
          </a:prstGeom>
        </p:spPr>
      </p:pic>
      <p:sp>
        <p:nvSpPr>
          <p:cNvPr id="14" name="Flecha derecha 13"/>
          <p:cNvSpPr/>
          <p:nvPr/>
        </p:nvSpPr>
        <p:spPr>
          <a:xfrm rot="5400000">
            <a:off x="2771205" y="3585997"/>
            <a:ext cx="534242" cy="571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673" y="3215749"/>
            <a:ext cx="4821256" cy="244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22333" y="2767354"/>
            <a:ext cx="6150544" cy="924636"/>
          </a:xfrm>
        </p:spPr>
        <p:txBody>
          <a:bodyPr>
            <a:noAutofit/>
          </a:bodyPr>
          <a:lstStyle/>
          <a:p>
            <a:r>
              <a:rPr lang="es-ES" sz="6600" b="1" dirty="0" smtClean="0"/>
              <a:t>Gracias por la atención</a:t>
            </a:r>
            <a:endParaRPr lang="es-ES" sz="6600" b="1" dirty="0"/>
          </a:p>
        </p:txBody>
      </p:sp>
    </p:spTree>
    <p:extLst>
      <p:ext uri="{BB962C8B-B14F-4D97-AF65-F5344CB8AC3E}">
        <p14:creationId xmlns:p14="http://schemas.microsoft.com/office/powerpoint/2010/main" val="245728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5" name="AutoShape 2" descr="data:image/png;base64,iVBORw0KGgoAAAANSUhEUgAAAigAAAIcCAYAAADc5lU+AAAAOXRFWHRTb2Z0d2FyZQBNYXRwbG90bGliIHZlcnNpb24zLjcuMSwgaHR0cHM6Ly9tYXRwbG90bGliLm9yZy/bCgiHAAAACXBIWXMAAA9hAAAPYQGoP6dpAABnU0lEQVR4nO3dd3hUddrG8e9MKkmYNJJA6AFBQGlSBRERRbAjruiqFEt0seK6osuyulhYXGy4u4gNRFdflbULimVBQZHepYVeE0IapEwy5/3jLLMMoSSZSc6Z5P5cVy5nTk55ZhySO792HIZhGIiIiIjYiNPqAkREREROpIAiIiIitqOAIiIiIrajgCIiIiK2o4AiIiIitqOAIiIiIrajgCIiIiK2E2p1AcFmxYoVGIZBWFiY1aWIiIgEFbfbjcPhoEuXLmfcVwGlkgzDQGvbiYiIVF5lfn8qoFTSsZaTc8891+JKREREgsuaNWsqvK/GoIiIiIjtKKCIiIiI7SigiIiIiO0ooIiIiIjtKKCIiIiI7SigiIiIiO0ooIiIiIjtKKCIiIiI7SigiIiIiO0ERUDZsWMHEyZM4Oqrr6Z9+/ZcccUVlT7HjBkzaNu2Lenp6dVQoYiIiARSUCx1v3nzZubPn0+nTp3weDyVvhdOZmYmf//730lMTKymCkVERCSQgqIFZcCAAcyfP5+XXnqJDh06VPr4Z599lgEDBtCqVatqqE5EREQCLSgCitNZ9TKXLl3KN998w0MPPRTAikRERKQ6BUVAqaqysjImTpzIXXfdRXJystXliIiISAXV6oDyr3/9i8LCQkaOHGl1KSIiIlIJQTFItioOHTrESy+9xF//+lfCw8OtLkdEREQqodYGlBdffJG2bdvSrVs38vLyACgtLaW0tJS8vDyioqIIDa21L19ERCSo1drf0Nu2bWPJkiV079693Pe6d+/Oq6++Sr9+/SyoTERERM6k1gaUxx57zNtycszTTz9NZGQkY8eOpW3bthZVJiIiImcSFAGlsLCQ+fPnA7Bnzx4KCgqYO3cuAD169CAhIYERI0awd+9e5s2bB0C7du3KncflchEVFUXPnj1rrngRERGptKAIKIcOHeL+++/32Xbs+VtvvUXPnj3xeDyUlZVZUZ6InITHA34sYVTt5xMRe3MYlV03vo5bs2YNAOeee67FlYjY3+zZkJXl/3kaNIDrrvP/PCJircr8Dg2KFhQRCU5ZWbBvn9VViEgwUoOp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hOqNUFVMSOHTt4/fXXWbVqFZs3byYtLY3PP//8tMccPHiQGTNmsHDhQnbu3En9+vXp3r07Y8eOpXHjxjVUuYiIiFRFUASUzZs3M3/+fDp16oTH48EwjDMes27dOubNm8d1111Hp06dOHz4MP/85z+5/vrr+fzzz0lISKiBykVERKQqgiKgDBgwgIEDBwIwbtw41q5de8ZjzjvvPObMmUNo6P9eYteuXenfvz8ff/wxo0ePrrZ6RURExD9BEVCczsoPlXG5XOW2NWzYkISEBA4ePBiIskRERKSa1KlBstu2bePQoUO0atXK6lJERETkNOpMQDEMgyeffJLk5GQuv/xyq8sRERGR0wiKLp5AmDp1Kj///DOvvfYaUVFRVpcjIiIip1EnAsr777/P3//+d5566il69+5tdTkiIiJyBrW+i2fevHk8/vjj3HfffQwbNszqckRERKQCanVAWbx4MWPHjuX6669nzJgxVpcjIiIiFRQUXTyFhYXMnz8fgD179lBQUMDcuXMB6NGjBwkJCYwYMYK9e/cyb948ALZu3cqYMWNo0aIFV199NStXrvSeLyEhgWbNmtX46xAREZGKCYqAcujQIe6//36fbceev/XWW/Ts2ROPx0NZWZn3+6tWrSI/P5/8/HxuvPFGn2OvvfZaJk2aVP2Fi4iISJUERUBp0qQJGzduPO0+s2bN8nk+dOhQhg4dWp1liYiISDWp1WNQREREJDgpoIiIiIjtKKCIiIiI7SigiIiIiO0ooIiIiIjtKKCIiIiI7SigiIiIiO0ooIiIiIjtKKCIiIiI7SigiIiIiO0ooIiIiIjtKKCIiIiI7SigiIiIiO0ooIiIiIjtKKCIiIiI7SigiIiIiO0ooIiIiIjtKKCIiIiI7SigiIiIiO0ooIiIiIjtKKCIiIiI7SigiIiIiO0ooIgEKY/H3ucTEfFHqNUFiEjVOJ0wezZkZfl/rgYN4Lrr/D+PiEigKKCIBLGsLNi3z+oqREQCT108IiIiYjsKKCIiImI7CigiIiJiOwooIiIiYjsKKCIiImI7CigiIiJiOwooIiIiYjsKKCIiImI7CigiIiJiOwooIiIiYjsKKCIiImI7CigiIiJiOwooIiIiYjsKKCIiImI7CigiIiJiOwooIiIiYjsKKCIiImI7CigiIiJiOwooIiIiYjsKKCIiImI7CigiIiJiOwooIiIiYjsKKCIiImI7CigiIiJiOwooIiIiYjtBEVB27NjBhAkTuPrqq2nfvj1XXHFFhY4zDIPp06fTv39/OnbsyA033MDKlSurt1gRERHxW1AElM2bNzN//nyaN29Oq1atKnzcq6++yksvvcTIkSN55ZVXSEpKYvTo0ezatasaqxURERF/BUVAGTBgAPPnz+ell16iQ4cOFTqmuLiYV155hdGjRzNy5Eh69+7Nc889R1xcHK+//no1VywiIiL+CIqA4nRWvszly5dTUFDA4MGDvdvCw8O55JJLWLBgQSDLExERkQALioBSFRkZGQCkpaX5bG/VqhV79+6lqKjIirJERESkAmptQMnLyyM8PJyIiAif7S6XC8MwyM3NtagyEREROZNaG1BEREQkeNXagOJyuSgpKaG4uNhne15eHg6Hg9jYWIsqExERkTOptQHl2NiTbdu2+WzPyMggNTWVyMhIK8oSERGRCqi1AaVr167ExMQwZ84c7za3283XX39Nv379LKxMREREziTU6gIqorCwkPnz5wOwZ88eCgoKmDt3LgA9evQgISGBESNGsHfvXubNmwdAREQE6enpTJ06lYSEBNq0acO7775LTk4Ot912m2WvRURERM4sKALKoUOHuP/++322HXv+1ltv0bNnTzweD2VlZT773HHHHRiGwRtvvEF2djbt2rXj9ddfp2nTpjVWu4iIiFReUASUJk2asHHjxtPuM2vWrHLbHA4H6enppKenV1dpIiIiUg1q7RgUERERCV4KKCIiImI7CigiUuOclJIQtpn6oXtwUmp1OSJiQ0ExBkVEgl+kM4dOrpl0cr1FcsRaQh0lAHgMJzsK+7E0525+LbiGMsItrlRE7EABRUSqlRM358dPoV/iREIdxewu6sXK3JHkljYhBDfRoZk0q/cD16fewMHiDry/7wOyStpZXbaIWEwBRUSqTYJzNdc2v4kG4b+yseAKNhRcS5EnwXenYth8ZAjxYVvpHf88dzbrxqcHXmdt/nBrihYRW9AYFBGpHrs+4pqo8wl1FDI3cwor8m4rH06Oc9jdiq8y/8aeoh4Mbfhb2sX8uwaLFRG7UUARkcD79QX4YShZZV2YlzWJHHdahQ4rMyL5+fD97Co8n+sa3kTzevOrt04RsS0FFBEJrA3PwfIHoel1rCp5mDKjcjfmNAjhp8MPkllyNsNTr6F+yN5qKlRE7EwBRUQCZ+PLsOIhaDoMWtwKOKp0Gg9hLDz8MODgypQ7ACOQVYpIEFBAEZHA2P0ZLLsPGl8NLW4BR9XCyTElHhe/5IyhTcyXtA19M0BFikiwUEAREf8dXgULb4TEnpA2yu9wcsyeoh5sPTKQ8yPvh6KDATmniAQHBRQR8U9JLiy4Buo1hLPHgiOwP1ZW5I00O4rWTgzoeUXE3hRQRKTqDAN+SYeiTGj3CIRUbkBsRZR4XGS4r4PN0yB/S8DPLyL2pIAiIlWX8Qbs/D9oM8ZsQakmO0qvgPA4WDW+2q4hIvaigCIiVXNkByy9HxpeAkl9q/VSHiKg+Y1mGDq8ulqvJSL2oIAiIpVnGLDkdxBaD9Juq5lrJl8EEcmwYUrNXE9ELKWAIiKVt/MD2PsltLoTQqNq5prOUGh8Bez4FxzdXTPXFBHLKKCISOW482HpvdDgfGjQq2av3fBSCImAjVNr9roiUuMUUESkctZPBndOzXXtHC80ygwpW6aZQUlEai0FFBGpuKN74Ncp0PgqiEyypobGV4K7ALa/Y831RaRGhFZm55dffjlgF77nnnsCdi4RqSGrxoMzwrzXjlUiGkBiN9jyKpx1l3V1iEi1qnRAcQRoCWsFFJEgk7sets2E1jU4MPZUGl4C656C7BWQ0MXaWkSkWlSpi8cwDL++RCQIrXsGIpLMMSBWS+gG4Ymw9XWrKxGRalKlgOJwOMp9nWr7yfYTkSCTvxV2vAtNrgFnmNXVgCMEUi6C7bOgtNDqakSkGlSqiyc1NfWU38vKysLtdntbSGJjYwHIzc0FzPASEhJCcnJyVWsVEaus/yuEusyuFbtoeAns+hB2/Rta/tbqakQkwCoVUL777ruTbv/oo48YP348YWFhjB07lmHDhhETEwNAfn4+H374Ic899xylpaXcfPPNjB492v/KRaRmHN0DGTOgxU3mGiR2Ua8RuNrDjncUUERqIb+nGa9fv54//elPeDweHnjgAUaOHOkNJwD169dn1KhR3H///RiGwd/+9jeWLl3q72VFpKZs/qfZrdNosNWVlJd8AeybB8WHrK5ERALM74Dy6quvUlpaCsD5559/yv369jVvJmYYBq+/roFtIkGhrBi2TDfHe1g9c+dkGvQBDNj5odWViEiA+R1QlixZ4n2clZV1yv0yMzMBM6CsWrXK38uKSE3Y+SEUZ0Lq5VZXcnLhcRDXCbb/y+pKRCTA/A4oeXl53tk5L774IkePHi23z5EjR3jxxRe9zwsKCvy9rIjUhE0vmwEgqonVlZxa0gWQ+YM5VkZEao1KDZI9mYYNG7Jr1y4A1q5dy0UXXcSgQYNo0sT8gbZ7926++uorb5AxDIOGDRv6e1kRqW7Zy+HQz9D+UasrOb0GvWDLP2HH/0G7sVZXIyIB4ndAufjii3nzzTe94SM3N5cPPvjAZ5/jF2dzOBxcfPHF/l5WRKrb1jcgIhESe1hdyemFRkN8F9g1WwFFpBbxu4vnrrvuIiUlBfjfQm0nrhx7/CJtycnJ3HWX7p8hYmtlJbDjX5B0obkomt0l9oKsn6Bwv9WViEiA+B1QYmNjmTlzJi1atCgXSE4MLC1atODNN9/0LuImIja190soOWzO3gkGid3B4YTdn1hdiYgEiN8BBaBFixZ88skn/PGPf6Rjx46EhIR4Q0lISAjnnnsuf/zjH/nkk09IS0sLxCVFpDptmwkxrSG6udWVVEyYC2LPMVeVFZFawe8xKMeEh4dzyy23cMstt1BaWkpubi6GYRAXF0doaMAuIyLVrfgQ7PkC0kZYXUnlJPaEjDegJMecfiwiQS0gLSgnCg0NJTExkQYNGiiciASbHf8HeCCpn9WVVE6DXmCUmuFKRIJetQQUEQliO9831z4JtlaIiAZQvw3s/tjqSkQkAALWvFFWVsZXX33FkiVL2L9/P0ePHvWZXnw8h8PBzJkzA3VpEQmUokw4+AOcdbfVlVRNQnfY84k5Cykk3OpqRMQPAQkomzdvZsyYMd4F207n2CwfEbGhY7NgEntaW0dVJXY3726c+QM01HpLIsHM7y6eo0ePkp6ezs6dO8utf3KsBeX4xyJiY7s+hNgOwde9c0x0S7OrZ8/nVlciIn7yO6B8/PHH7N2712cxthPXQDn+sYjYVEkO7P8OGvS2upKqczggoRvs+RT080YkqPkdUP7zn/8AZiuJ0+mkf//+Pi0m/fv3Jzk5GcMwSE5O5tprr+Waa67x97IiEmh7PgPDbc6GCWYJ3aEgA/I3WV2JiPjB74CyefNmwGw1ufXWW5k2bZrP9ydMmMDnn39Ou3btyMzMJDU1lWeeecbfy4pIoO3+BOq3NbtIgllcR3CGq5tHJMj5HVBycnK8jwcMGHDSferXr8/dd9+NYRj84x//4IcffvD3siISQE7csO9rSDjP6lL8FxJhhpQ9n1ldiYj4we+A4na7vY8TExMBCAn5383FCgsLAWjdurV3m6YYi9hLSsgiKM2vHQEFzNeRuRDc+VZXIiJVFJCbBR5zbNxJvXr1vNu2bdsGQFZWlnfb+vXr/b2sSDkej73PZ2et6n2JERYPMa2sLiUw4ruaq8oe+M7qSkSkivxeByU2NpZDhw4BcPjwYQBSUlIoKCgA4OWXXwbgjTfeAMwQk5+vv2ok8JxOmD0bjsvCVdagAVx3nf/nCRZNnF/iiO/Mop+c5OX5f75GqdCpo//nqbJ6jaBeY9g7B5pcbWEhIlJVfgeU1NRUMjIyAMjMzASgbdu2bN26FYCNGzdy7733AninGicnJ/t7WZGTysqCffusriK4uEJ3E2ushYSHydsO2YcDcE6X/+fwW3wXM6AYhjn9WESCit9dPB06dPA+XrJkCQAXX/y/FRxPXLjN4XBw0UUX+XtZEQmQ1tFzMHBCfGerSwmshK5wdCfkbbS6EhGpAr8Dyrnnnkv9+vWJiYlh2bJlAAwePJj27dv7LNJ2bBG3pKQkfve731X6Olu3bmXUqFF07tyZPn36MHnyZEpKSs543OHDh5kwYQL9+/enc+fOXHHFFbz77ruVvr5IbdU6ai75jrMhrL7VpQRW7DnmdON9c62uRESqwO8unoEDBzJw4ECfbU6nk9dee42nnnqKr7/+GrfbTWhoKH379mX8+PEkJCRU6hq5ubmMGDGCFi1aMHXqVA4cOMCkSZMoKipiwoQJpz32/vvvJyMjg7Fjx9KoUSMWLFjA448/TkhICL/5zW8q/XpFahMHZbSM+o5Mx2Ds0CsTUCGR5rL9e7+Esx+wuhoRqaSA3c34RAkJCUyZMgW3283hw4eJjY0lIiKiSud67733OHLkCC+//DJxcXGAeffkJ554gvT0dFJSUk56XGZmJosXL+aZZ55h6NChAPTu3Zs1a9bwxRdfKKBIndcwYhX1QnLIdVg5orUaxXeB7e9AaSGE1jvz/iJiG3538ZxJWFgYycnJVQ4nAAsWLKB3797ecAJmN5LH42HhwoWnPK60tBQwF4o7XkxMjO4LJAK0jPqOUk8EBbSxupTqEd8VPMXm3Y1FJKhUe0AJhIyMDNLS0ny2uVwukpKSvDOITqZRo0b07duXadOmsWXLFgoKCvjyyy9ZuHAhv/3tb6u7bBHba1HvOzJL2mM4wqwupXpENTWX7t/3tdWViEglVaqL59FHHw3IRR0OB08//XSF98/Ly8N1knmLsbGx5ObmnvbYqVOn8uCDD3L55ZcD5iq348ePZ9CgQZUrWqSWceKmedQCNuQPhRirq6kmDgfEdYJ9XwF/s7oaEamESgWUjz76yDsbp6qOzeypTEDx51qPPvoo27dvZ8qUKSQlJbFo0SKefvppYmNjvaFFpC5KjVxGhPMIB4o7Usvm7/iK7wy/ToHCfeYCbiISFKo0SLamx2+4XK6Trj6bm5vrs9T+if7zn/8wd+5cPv30U9q2bQtAz549OXToEJMmTVJAkTqtZdR3lHiiyHa3rt0BJa4z4IB98yDtVqurEZEKCugYlBPXPDlxW1VbX9LS0sqNNcnPzyczM7Pc2JTjbdmyhZCQENq08R0A2K5dOw4ePOi9kaFIXdSy3rdklnTAIOTMOwez8FiIaQ37NQ5FJJhUqgWle/fup/ze2rVrKSoqwjAMYmNjady4MQB79uwhNzcXh8NBSEgIXbp0qXSR/fr1Y9q0aT5jUebOnYvT6aRPnz6nPK5x48aUlZWxceNGzj77bO/2devWkZiY6HNTQ5G6xImbpvV+Ym3+DVaXUjPi/zsOxfCAIyjmBojUeZUKKLNmzTrp9n/+858sWbKEmJgYnnnmGQYOHOhtLTEMg3nz5vHYY49x5MgR2rZty/jx4ytV5PDhw5k1axZjxowhPT2dAwcOMHnyZIYPH+6zBsqIESPYu3cv8+bNA8xgk5qayn333ceYMWNITk7mxx9/5KOPPvLeH0ikLmoYsZIwZyGZJe2tLqVmxHeGXR9Czurat6S/SC3l958SP//8My+99BIOh4NHHnmESy65pFwXz6WXXsof/vAHDMPgnXfe4dtvv63UNWJjY5k5cyYhISGMGTOGKVOmMGzYMMaNG+ezn8fjoayszPs8JiaGGTNm0L59e/72t79x9913M3/+fMaNG0d6erp/L1wkiDWr9yOlnnCyS1pZXUrNcLUDZ6Q5DkVEgoLfK8m++eab3pk5nTt3PuV+x3/v7bff9rmhYEW0atWKGTNmnHafk7XwNG/enBdeeKFS1xKp7ZrVW8gh91l4qKXrn5zIGWYue7/va2j/sNXViEgF+N2Csnr1au/jnTt3nnK/Y98zDIP169f7e1kRqTKDZvV+IKvk7DPvWpvEd4bMH81l70XE9vwOKEePHsXhcGAYBn/961/Zu3dvuX327NnD5MmTvV0/RUVF/l5WRKooPiyDmNCDZBbXkfEnx8R3Bk+RGVJExPb87uJp2rQpW7duxeFwsHPnTi699FJ69uzpM4tn8eLFPmNDmjZt6u9lRaSKmtUzf0HXuRaUqGYQngj750GjS6yuRkTOwO+AMnjwYKZOneptHSktLWXRokU++xwbo3Lsv4MHD/b3siJSRc0iF3LY3YISo1Yvz1aewwFxHc1xKF0mW12NiJyB3108t99+O2eddZY3fBwLIsd/HT+rp3Xr1tx+++3+XlZEqqhZvR/JKmlrdRnWiO8MOaug6KDVlYjIGfgdUCIiIpg5cyY9evTwCSTHfx3b3r17d958800iIiICUbuIVFKkM4ekiA11r3vnmLhO5n/3V26pAxGpeX538QAkJCTw1ltv8d133/HZZ5+xatUqDh06hGEYNGjQgI4dO3LVVVcxYMCAQFxORKooNXIJAIfqagtKRAJEtzDHobS40epqROQ0AhJQjhkwYIBCiIiNNY78hWJPDHmlqVaXYp24TuY4FMMwx6WIiC3pphQidUiTyMVkl7SmTv/Tj+8MhXsg71erKxGR06jDP6VE6hqDxpGLOVTS5sy71max54AjzOzmERHbqlQXz6233gqY99d57rnnSExM9G6rDIfDwcyZMyt9nIhUXWzoLmJCD3LIfZbVpVgrJAJi25ndPG3vs7oaETmFSgWUX375xTtluLi4uNy2ijhx2rGI1IzGkYsB1IIC5jiU3f8Gj9u8T4+I2I66eETqiMaRv1BQmkKRJ97qUqwX3wVKj0DWT1ZXIiKnUOmAYhjGSbdV9EtErNEk8mcOlbS2ugx7iEmDsFjYp3EoInZVqS6ea6+91vs4KioKgGuuuUZdNiI256SURpHLWZt/g9Wl2IPD+d/pxl9Bp4lWVyMiJ1GpgPLMM8+U2zZp0qSAFSMi1aNB+AbCnUc5VFLHB8geL74zbJoKxdnmAm4iYisagyJSBzSKXA7AYXeaxZXYSHxnwIADWvZexI5qJKAcOnSIo0eP1sSlROQkUiOWketuQqkRZXUp9hHRAKKbm9ONRcR2/F7qvqioiE2bNnmfn3322YSHhwMwY8YMpk2bRm5uLgA9evRg4sSJNGvWzN/LikglNIpcptaTkzk2DkXL3ovYjt8tKN9//z033HADN9xwA3feeSchISEAzJkzh0mTJpGTk+OdwbN48WJGjx5NUVGR34WLSMU4KKNhxEqy3a2sLsV+4rvA0V2Qv+nM+4pIjfI7oKxevdo7ffjCCy/0BpRjK8U6HA7vF8CePXuYPXu2v5cVkQpKDN9EuPMoh0vUglJObAdz2fu9c62uRERO4HdAWbt2rfdxt27dACgoKGD16tU4HI6TroHy/fff+3tZEamg1IhlAGpBOZmQSDOk7FNAEbEbvwPKgQMHvI9btTJ/AG7YsAGPxwNA7969WbJkCVdeeSVgLuq2ZcsWfy8rIhXUKHI5+aWNcBsxVpdiTwld4OB8KC20uhIROY7fASU7O9v7ODExEYBt27Z5tw0ePJj69etz4403ercdPnzY38uKSAWlRiwlW907pxZ/HpQVQuYPVlciIsfxO6AcP+C1tLQU8A0oaWnmD8YGDRp4tx1rXRGR6uXAQ8PIFRxW986pRTWFiCSNQxGxGb8DyrEl7wE2btwImANnj2natCkAJSUlgDloNj5eNysTqQnxYVuJcBZo/MnpOBzmbJ69X1pdiYgcx++A0qRJE+/jv/zlL9x5550sW2YOynO5XKSkpABw8OBB734JCVpWWqQmNIpYAWgF2TOK7wr5G6Fgu9WViMh/+R1Qjs3cAcjJyeGHH8x+XIfDQe/evb3fO9a6AtCiRQt/LysiFdAwYiVHShtQ7Im1uhR7i+8IjhDN5hGxEb8Dyo033khYWBhAubsa//a3v/U+XrRokfdx165d/b2siFRASsRKckpbWF2G/YXGgOtsdfOI2IjfAaVly5ZMmTIFl8vlXe8kMjKSRx55hO7duwPmvXh++uknwJxmrIAiUjMaRa7ksLul1WUEh/jzYP+3UKaVrkXswO978QBceumlXHTRRWzevJnS0lJat27tM3g2Pj6eX375xfv8+O+JSPWICsmkfug+chRQKiaxG2x/Cw7Mh9RBVlcjUucFJKAAhIWF0b59+5N+z+l0KpSI1LCGEasA1IJSUVHNISLZ7OZRQBGxnN9dPCJiTykRq3B7IikobWh1KcHB4YCErrD3c/PuxiJiqYC1oBiGwfLly9m4cSN5eXneRdtO5Z577gnUpUXkJBpGrCTH3QKDEKtLCR4J3cyZPPmbwNXW6mpE6rSABJRFixbxpz/9ib1791b4GAUUkerVUDN4Ki+uIzjDYc8XCigiFvO7i2f16tWkp6ezd+9enzsXn+5LRKpXiKOYBuG/ctjdwupSgktIJMSdC3s+tboSkTrP74Dyz3/+E7fbDZjroJzpS0SqX1L4ekIcpeRoBdnKS+gBmT9CcfaZ9xWRauN3F8+KFSu8weNY60hcXByRkZE4nRqDK2KFhhGrMAwHOe7mVpcSfBJ7wJZ/wt450PK3Z95fRKqF3wHl6NGj3sc9evTghRde0L12RCyWErGa/NJGlBr1rC4l+EQkQv2zYPcnCigiFvK7iSMlJcXbcjJ27FiFExEbSA5fTW5pM6vLCF4JPWDfHCgrtroSkTrL74By4YUXeh8fuyePiFirYcRqcjRAtuoSe0BpARz4j9WViNRZfgeU9PR0oqOjAZg5c6bfBYmIf6JDDhIdmqnxJ/6IbgGRDWHPJ1ZXIlJn+T0Gxe128+ijj/KnP/2Jzz77jN27d3PTTTeRlpZGXFzcKY9LTU3199IichLJ4WsAtAaKPxwOSOwOuz6Gbi+DQwP+RWqa3wFlwIABPrN4VqxYwYoVK057jMPhYP369f5eWkROIiViNaWeCC1x768G58OezyBrMST1troakTonYH8WGIaBw+HQYm0iFkuJWENuaTMtce8v19kQHg+7PrS6EpE6KWAB5VgrihZqE7FWSsRqctyaweM3Rwgk9oSdH+rmgSIWCEhAqWiriVpORKqXgzKSwtdpBk+gNDgfju6Ew8utrkSkzvF7DMpbb70ViDpEJAASwrYS5izSANlAiT0HwlywczYknGd1NSJ1it8BpUePHoGoQ0QCICViNYCmGAeKMxQSusPOD6DTU+bsHhGpEZo7J1KLJEespbAsnmJPnNWl1B5JF0DBFji80upKROoUv1tQTlRQUMDy5cvJzMykqKiIa6+9lqioqEBfRkROIjl8rQbIBlpcRwiLhR3vQkIXq6sRqTMCFlCysrL429/+xueff05ZWZl3+0UXXcSPP/7I22+/DZgLtE2aNKnS59+6dStPPvkkK1asIDo6mquvvpoHHniA8PDwMx574MABnnvuOebPn8/Ro0dp3Lgxd999N1dddVWl6xCxs+SI1WSVnG11GbWLM9QcLLvjPeg8SYu2idSQgASU7du3M3LkSA4cOOAzU+fYtOJu3brx0EMP4Xa7cTgc3HnnnaSlpVX4/Lm5uYwYMYIWLVowdepUDhw4wKRJkygqKmLChAmnPfbgwYPccMMNtGzZkokTJxITE8PmzZspKSmp2osVsalQRxEJYVvZemSQ1aXUPsn9zJsHZv0ESX2srkakTvA7oJSWlnLPPfewf/9+AJ9VZY9JSEigd+/eLFiwAID58+dXKqC89957HDlyhJdfftm7fH5ZWRlPPPEE6enppKSknPLYZ599loYNG/Laa68REmIuXNW7t1aFlNqnQfivOB0edfFUB1c7iEiC7e8qoIjUEL/bKj/++GO2bNniXYjtVGud9O3b1/t46dKllbrGggUL6N27t8+9fQYPHozH42HhwoWnPK6goIA5c+Zw0003ecOJSG2VHL4WgNxSBZSAczjNYLLzffCUWl2NSJ3gd0D56quvALPFpFGjRrz55psnDSlnn/2/fvEtW7ZU6hoZGRnlWlxcLhdJSUlkZGSc8rh169bhdrsJDQ3l5ptvpkOHDvTp04dnn30Wt9tdqRpE7C45Yi0FpSmUGhqUXi2SL4TiTNj3ldWViNQJfgeUDRs2AGbXzkMPPXTK7pMGDRoAZpDJzMys1DXy8vJwuVzltsfGxpKbm3vK47KysgAYP34855xzDq+//jojRoxg5syZvPTSS5WqQcTuksPXqPWkOkWnQXRLyJhpdSUidYLfY1BycnK8j9u1a3fK/Y6f2VNTA1Q9Hg8A559/PuPGjQOgV69eHDlyhDfeeIMxY8YQGRlZI7WIVLfkiLXsKepudRm1l8MBKf1h+ztQcti8kaCIVBu/W1CO/wV/9OjRU+63fft27+Po6OhKXcPlcpGfn19ue25uLrGxsac9DsxQcrzevXtTUlLCjh07KlWHiF1FOPOIC9tJrgbIVq/k/mCUmVOORaRa+R1QGjZs6H08f/78k+5jGAbvvPMOYHYFpaamVuoaaWlp5caa5Ofnk5mZedrZQK1btz7teYuLiytVh4hdJYWvByCnVEvcV6vweIjvAhkzrK5EpNbzO6B07doVMEPItGnTePPNN32+v3DhQu666y5+/vnncsdUVL9+/Vi0aBF5eXnebXPnzsXpdNKnz6mn/DVu3Jg2bdqwaNEin+2LFi0iMjLyjAFGJFgkh6/FYzjJczexupTaL2UAHPoFctdbXYlIreZ3QLn22msBs2XE7XYzefJk7/cMw2DChAne9U9OPKaihg8fTnR0NGPGjOHHH39k9uzZTJ48meHDh/usgTJixAguueQSn2MffPBBvvvuO5566ikWLlzItGnTeOONNxg5cqSW4JdaIzliLfmlqXg488rK4qfEnubS91tetboSkVrN74DSpUsXBg0ahGEYJ10H5djzY+ukDBkyhHPOOadS14iNjWXmzJmEhIQwZswYpkyZwrBhw7wDX4/xeDw+g3EBBgwYwHPPPcdPP/1Eeno677//Pvfeey8PPPBA5V+siE2ZM3iaWl1G3eAMM1tRMmZAaaHV1YjUWgFZ6v6pp54iOzubJUuWeFeSPZFhGHTv3p2//OUvVbpGq1atmDFjxmn3mTVr1km3DxkyhCFDhlTpuiLBIDliHduO9re6jLqj0SDY/RHsmg0tb7a6GpFaKSB3vYqJieHNN99k3LhxNG3aFMMwfL6aNGnCuHHjeOONNyo9g0dETq+e8xAxoQfI1QDZmlMvFeI6weZpVlciUmsF7G7GoaGhjBw50nvTwAMHDgCQkpJy2nvliIh/kiPWAWiKcU1rNAg2TIacdRDXwepqRGqdgAWU/Px8fv31V7Kzs3E4HCQkJNC2bVvq168fqEuIyEkkha/DY4SQX9rI6lLqlsSeEJ4Am6ZCD7WkiASa3wFl/vz5TJ8+nZUrV3pXbj0mJCSEzp07c+edd9KvXz9/LyUiJ5EcsY7c0qZ4CLO6lLrFGQaNLoNtb0GnpyEiweqKRGqVKo9Bcbvd/P73v+euu+5i+fLllJWVlRt7UlpaytKlS0lPT+fhhx+usSXuReqS5PA1Wv/EKo0GmXc33vqa1ZWI1DpVDij33XcfX3zxhTeMHJtGfOIXmDN4Pv/8c8aOHRuwwkXEZLagaPyJJcLjIfkCs5vHU2p1NSK1SpUCyowZM/j+++8BygWR47+O/75hGHz77bfeJe9FxH+RjoNEhRzSAFkrNb4Sju6GXf+2uhKRWqXSY1BKSkp45ZVXfNY7MQyD1NRUunXrRkpKCoZhcODAAZYuXcq+fft8Qso//vEPbrjhBkJDAzY+V6TOSnCaM3hyankLSmQ98BjgPPkyS1UWkHPGtDKnHK+fhKfJ9ThDAlekxwPOgCwGERznC7TqqM/ur7k2qXRK+Prrrzl8+LA3cMTExPDnP/+ZK664otwibYZh8OmnnzJx4kSOHDkCQHZ2Nl9//bUWThMJgHjnWsqMMApq+Qye8DAzSCxaBMfdkssvjVKhU8fAnDPReR3dIyfgPDiP2YsuJSvL//oaNIDrrvP/PMdzOmH2bGxbX6AF8vVCcLzm2qTSAWXx4sWAGT5CQ0OZNm0a3bp1O+m+DoeDq6++mkaNGjFq1CjvLJ+ff/5ZAUUkABKc68h1N8UgxOpSakReHmQfDsy5XK7AnTObTpzd5Czqr3uarKxL2bfP//qqS1YWtq4v0Ora661NKt1QlZGRAZjhY9CgQacMJ8fr0aOH9349AFu3bq3sZUXkJBKca8kr1Qwe6znY47gODs4n2fnzmXcXkTOqdEDZv3+/9/HAgQMrfNzxdxk+tsqsiPjBMIgPWUuOBsjaQrajF0Q147yIJ6wuRaRWqHRAyc/P9z5OS0ur8HEtW7YEzK6hvEB1IovUZYX7iHDkaoqxXTic0OwGmoXOpWnkIqurEQl6lQ4oRUVF3scxMTEVPu74fQsLdYtyEb/l6h48tpPUhzxPSy5qMN7qSkSCXqUDitvt/t/BlZhrdfwMn7KysspeVkROlLuOMiOcI2W6GadtOJxscd9IWtT3tKj3vdXViAS1Ss/iObZqrGEYDBgwoFLHHjvu2GBZEfFD7loKjGZ1ZgZPsDhY1pNDJWcxsME4Xtv1MxDgxVtE6gi/lps5ceXYM32JSADlrKXA09TqKqQcBytyR9Ck3i+cU///rC5GJGhVOaCc6t47p/sSkQAxDMhdR4FH40/s6GBJR3YV9mRgg0cIdRSd+QARKafKAaWyrSdqRREJoKO7oLRAAcXGVuaNoH7oHnrGvWh1KSJBqdJjULp3714ddYhIZfx3Bk+BoS4eu8ovbcKWI0PolziRNfm/1YJ6IpVU6YAya9as6qhDRCojdx04Iyk0kq2uRE5jdd5NNKv3I4OSHuCDfR9aXY5IUNE9GUWCUe46iG6G/gnbm9uIZnnuaDrUn03rqLlWlyMSVPTTTSQYHV4DUereCQY7Cvuxv6gTlyf/jjDHEavLEQkaCigiwcbwQN4GiNIA2eDgYEnO3dQP3cvFDR6zuhiRoKGAIhJsjmyHsqMQ3dzqSqSC8stSWZV3M73iX6J5vQVWlyMSFBRQRIJNzlrzvwooQWXjkSs5WNyBq1NGEe7IP/MBInWcAopIsMldC6ExEJ5gdSVSKU5+PnwfMaH7GJJ8j9XFiNieAopIsMlZa7aeaHXmoFNQ1oilOXfROfYtOtZ/2+pyRGxNAUUk2ORoBk8w2154EduOXsTlKXeRGLbR6nJEbEsBRSSYeNyQt1HjT4Lckpx0CssSGZ56jcajiJyCAopIMMnfDIYbohRQglmpEcUP2eOIDdvJNQ1HALpPmciJFFBEgol3Bo/WQAl2+aVN+OnwA7Sv/xH9Ex+3uhwR21FAEQkmuWvN2TthLqsrkQDYU9SLlbm30j/xL3Sq/5bV5YjYSqVvFigiFspZqxVka5n1BdcRE7qPqxreTn5ZKhlHB1pdkogtqAVFJJjkrFH3Tq1jLoV/oLgjw1OvoXHkYqsLErEFBRSRYFF6FAoy1IJSCxmE8kP2OHLczbm58WUkh6+xuiQRyymgiASL3PWAB6JbWF2JVIMyI4L5h8ZTWJbIiCYDiHeus7okEUspoIgEi5zVgENdPLWY24jhu0NPUOxxcWW9/pCjkCJ1lwKKSLDIWQP1UiEk0upKpBqVeFx8d+gvlOCCb/pB9jKrSxKxhAKKSLA4vEqtJ3VEicfF0qKJEJEE31wEB3+wuiSRGqeAIhIsctdoBdk6xE19OPcJiGkJ310Kuz+zuiSRGqWAIhIMCg9AcZYGyNY1oVFwzgRI6Ao/XAtb37S6IpEao4AiEgxyVpv/jWlhaRliAWc4tHsYGl4Ci0fDumfA0L17pPbTSrIiwSBnDTgjIDLF6krECo4QaH23eZuDVY9B4V7o+gI4Q6yuTKTaKKCIBIOc1RDd3PxFJXWTwwHNh0N4HGz6BxQdhN5vQUiE1ZWJVAt18YgEg5zVWkFWTI0ug/aPwO6P4T9DwJ1vdUUi1UIBRcTuPKXmKrIafyLHNOgN5zwOhxbDd5dAyWGrKxIJOAUUEbvL3wyeYk0xFl9x58C5EyFvA8y7EIoyra5IJKAUUETs7vBK878xaZaWITZUvzV0fAoKd8O3A6Aoy+qKRAJGAUXE7g6vNGfvhNW3uhKxo+jmZkvK0d3w3cVQnG11RSIBoYAiYneHV2iBNjm96GbQcSIc2WEOnC09YnVFIn4LmoCydetWRo0aRefOnenTpw+TJ0+mpKSkUueYMWMGbdu2JT09vZqqFAkww/hvQGlpdSVid9HNzVVnc1bDD8PA47a6IhG/BEVAyc3NZcSIEbjdbqZOncqDDz7I+++/z6RJkyp8jszMTP7+97+TmJhYjZWKBFjRfnOJ+xgFFKmA+mdB+3Gw/xtYcrdWnJWgFhQLtb333nscOXKEl19+mbi4OADKysp44oknSE9PJyXlzKtrPvvsswwYMIC9e/dWc7UiAXRsgKxaUKSi4rvAWWNg04sQ1xHa3md1RSJVEhQtKAsWLKB3797ecAIwePBgPB4PCxcuPOPxS5cu5ZtvvuGhhx6qxipFqsHhlRAarSXupXIaXgxNroFlD8K+r62uRqRKgiKgZGRkkJbmO8XS5XKRlJRERkbGaY8tKytj4sSJ3HXXXSQnJ1dnmSKBd3il2XricFhdiQSbliMgvjMsvAmO7rG6GpFKC4qAkpeXh8vlKrc9NjaW3Nzc0x77r3/9i8LCQkaOHFlN1YlUIw2QlapyhMDZY81wu3C4uSKxSBAJioBSVYcOHeKll15i3LhxhIeHW12OSOW4CyB/iwbIStWFueDs30PWT7DmCaurEamUoAgoLpeL/PzyN8TKzc0lNjb2lMe9+OKLtG3blm7dupGXl0deXh6lpaWUlpZ6H4vYVs5qwFBAEf/Etodmw2Hd05D1s9XViFRYUMziSUtLKzfWJD8/n8zMzHJjU463bds2lixZQvfu3ct9r3v37rz66qv069cv4PWKBET2MnCE6S7G4r9mwyB7Kfw0ghBWAvWsrkjkjIIioPTr149p06b5jEWZO3cuTqeTPn36nPK4xx57jLy8PJ9tTz/9NJGRkYwdO5a2bdtWa90ifslearaeOMOsrkSCnSPEnG68/EF6RPyR3TxndUUiZxQUAWX48OHMmjWLMWPGkJ6ezoEDB5g8eTLDhw/3WQNlxIgR7N27l3nz5gHQrl27cudyuVxERUXRs2fPGqtfak4IhTSvt4QSTzQFZQ3JL21sdUlVd2ipbhAogRPVFJr/lnMyXuTniJvYW9zN6opETisoxqDExsYyc+ZMQkJCGDNmDFOmTGHYsGGMGzfOZz+Px0NZWZlFVYqljuyCxbdza0wKo5peSHrzbjyU1oRbGg+kceQvVldXee4CyPsVYlpbXYnUJk2uIt9owRUp6TjQz0qxt6BoQQFo1aoVM2bMOO0+s2bNOuN5KrKPBJn938KPNwCws3QImw73xoFBbOgu2tefzR3NevJj9iN8k/UMECTriRxeCXigvgKKBJAjhA0ld9Er8g90i53GktwxVlckckpBE1BETipjJvw8GuI7wdkPseVbFzn/vUfaYXcrdhReQNuYT+mb8FcinLl8efDvGMHQcJi9DJzhGiArAZfjOZvNRwZxcYNHWV9wPUfKtICl2FMQ/KQWOYUD82Hx7eay3udMMNd8OIFBCL8WXMvPh+/lvNjpDEoaa0GhVZC9FKLTwKm/ISTwVuXdgsNh0D/xz1aXInJKCigSnPK3wA/XQmwHaH23OUvhNDKOXsKy3DvoFf8i7WJm11CRfji0RANkpdqUeFyszbuB82Knkxy+xupyRE5KAUWCj6cMFt4IIVHQ7pEKtzJsPjKEHUf7cHXKKOLDTn8PJ0u58yF/k8afSLXafGQIBaWN/tuqaFhdjkg5CigSfDa9ZI7RaHs/hMVU4kAHv+TcQ4lRn2tTbsW2P5QPrwAMBRSpVh7CWJE3klbR39AqSnc8FvtRQJHgUrANVo2H1MvBdXalD3cb0Sw5fDfNohbSsf471VBgABz6BZyR5roVItVoT1EPDha3Y2CDR3HgsbocER8KKBJclt4LoTHQ4uYqn+JASSd2HO3LpUm/J8KZd+YDalrmT1D/rDOOqxHxn4NVebfSKHJFcIzNkjpFAUWCx8EfYO8X0HIEhEb5darluaOJcObSP/HxwNQWKIYBWYvA1cbqSqSOyCzpwJ6i87i4wR9xohuoin0ooEhwMAxYOc5cWTXp1PdfqqhCTwPW5w+je9zfiQ3dGYACA+ToTijaX6XuK5GqWpV3C4nhm+no0kKWYh8KKBIc9n5htiy0uAUcgfnYbjxyJaWeelyQ8FRAzhcQmT+Z/62vG1lKzclxp7Gz8Hz6JTypVhSxDQUUsT/DgJWPQey5EN85YKctNeqxvmAoXWLfIC50W8DO65esn6BeKoTHWV2J1DFr824gITyDjq63rS5FBFBAkWCwby7kroHmw8ER2HvpbD4yhBJPfS5M/EtAz1tlWYugvsafSM3LKW3JzsLe9EuYqFYUsQUFFLG/9X81uzxizwn4qcuMCNbnD6WTaxaxoTsCfv5KKS00bxKo8SdikbX5akUR+1BAEXvL+gUOzoem1wa89eSYLUcHUeKJpnf889Vy/grLXgZGKbg0/kSskeNOY1dhT/omPIODMqvLkTpOAUXsbcNfoV5jSOxZbZcoMyLZfGQIXWNfpZ7zULVd54yyFpkLtEW3sK4GqfPW5w+jQfgm2sX82+pSpI5TQBH7KtgOuz6CJldX+6Jlm45cjpNSusf9o1qvc1oHvofYdlqgTSx1yN2WfUWd6JfwJLa9HYTUCQooYl9bpkFoNCRfVO2XKvbEknF0IL3iXyTUUVjt1yvHUwqZP1TLOBuRylqXfz0NI1dzVvSXVpcidZgCithTWRFseRVSBkBIRI1c8teCq6nnzLbmHj3Zy6D0CMSdW/PXFjnBwZJzySxuxwXxz1hditRhCihiTzv+D0qyIXVIjV2yoKwRu4t60iv+eWq8afvgfyCknrlSrojlHKwvGEqzqIU0i/zR6mKkjlJAEXva9DLEdzUXLatBGwuuJDliPY1DvqnR67L/O3C1B2dozV5X5BT2FHUnx92MPgmTrC5F6igFFLGf7OWQvRQaXVbjlz5Ycg7ZJa04N7wGpxx73JC5EOI0/kTsxMmG/KG0jfmC5PA1VhcjdZACitjP1tchPBESu1twcQcbj1xB89A5kPtrzVzy0FIoO2Iu5S9iI9sL+1FQmkzfhL9aXYrUQQooYi+lR2H72+bgWIum2+442o9iIx42Ta2ZCx78HkKioH6rmrmeSAUZhLKx4CrOqf8ecaHbrS5H6hgFFLGXXbPBnQcNB1pWgocwdpUOgowZUJJT/RfcO9fs3tH6J2JDW45e+t+VlqdYXYrUMQooYi9bXoO4TlCvkaVl7HQPBk8JbH2jei9UnG2uIJvQrXqvI1JF/1tp+XWiQjKtLkfqEAUUsY/8LZC5wNLWk2NKiIekvrDpJfBU4z1J9n0FRhkkWDHeRqRiNh25AjDoGVdD3Z4iKKCInWTMhNAYSOxldSWmxlfCkR2w59Pqu8aezyGmFUQkVt81RPxU7HGRcfQSesRNJdyRb3U5UkcooIg9GB7YNhMa9KmxlWPPqP5ZENsBNvytes7vKYV9cyDhvOo5v0gAbSi4hghnPufFTbe6FKkjFFDEHg7Oh6O7IKX677tTKY2vNseIZC0O/LmzfoaSw+rekaBwtCyJbUf7c378FEIcxVaXI3WAAorYQ8ZMc9VYVzurK/GV2N2sa0M1zGDY+zmExZktNSJBYH3BdcSE7KeT6y2rS5E6QAFFrOcugJ0fQHJ/cDisrsaXIwQaX2VOfy7YFrjzGob5mhO6gUP/DCU45Jc2YVfR+VwQ/wwOSq0uR2o5/WQUS3g8xz3Z/RGUHbVf984xKRdDWP3AjkXJ+gkKMiD5wsCdU2qVyHrgqeF7VlbEuvxhxIdvo3XouwE/t8/PBanzdGcysYTTCbNnQ1YWDKk3iyjHOSz5T0qVz9coFTp1DGCBxwuJMGf0bH0dzhkfmDVats2CiGSI0/L2cnLhYeB0wKJFkJfn//kC9W/ksLsVuwt70DViInhuAmfgFhg8/ueCv1q3hosv9v88Yh0FFLFMVhbkH9xH47RvWZJzN9lHq34ulytwdZ1U6uWw+2OzFaWrn+NRyophx3vQ8GJ178gZ5eVB9mH/zxPIfyNr82/gsnoPmd2ULYYH7sSYPxf27fP/PA0a+H8OsZZ+Ooqlzqn/HgYh7CzsY3UppxcabYaUzdOgyM/VNPd+Ae4cSLZpl5bIGWS7zyKz7DxY+5fqXchQ6jQFFLFUJ9cs9hR1w23EWF3KmTW+EjBgw7P+nSdjJsScBdHNAlKWiBW2uG+AvA2w8/+sLkVqKXXxiGXinOtpFLmCBYcetbqUiglzmeuibHwRzrobYlpW/hz5W8zVY1unB74+kRqU6znbXMNn9QRodj04w6wuqUqiQjJpGrmIBuEbAYNSox67Cnuzv7gLHv2KtJTefbHMWaHvUOyJYW9REN0or+lQ2D8PVj4Kfd+r/PHrJ0F4nDn+RCTYtfgtLH/AbBVsfbvV1VSYEzdnx3xMr7gXaRa1EIASTzQeI4RQZxGhjhKKymL5Oed+fjo8lmJPrMUV100KKGINw+CssHfYVXg+HoLoL6+QSGhxM2x6ETLvh6TeFT/2yC7IeMs83hlefTWK1JSYNPOmmmufgJY3m/8+bK5V1NcMSb6HxPDNHCg+l0XZD3KwpANHy5IAB07cJIRvplm9n+gbP4mecVP57MArrC+43urS6xyNQRFrZC2ivnMH24/2t7qSyku5yLzB3y/p5oycitrwLITWg9TLqq82kZrW/CYo3AcbX7K6ktOKdB7muobDuaXJIEqNSOYcfJ5vs55ie+FFHC1LBsxFIj2EkVXSnuW5t/HZgVc4WNye36T+hoENxuFAA4JrkgKKWGP7vyj0JHGwpL3VlVSewwlt7jUHCK4eX7FjctfDlumQegWE1Kve+kRqUlQTaDQY1j4JRQetruakmkT+xF3NO9Mm5gsWZY/l26wnOexudcbjCj2JLDz8B5bnjuL8+Ge5KPJW88amUiMUUKTmedyw4//YV9aXoP0IxqRBi1vMe/Ts/+70+5aVwMKbIDIFmlxbM/WJ1KTmwwED1jxudSXlnB32KqOa9qPEE82cgy+wvbA/x1pLKsbBrwXXsjD7YVqHvgdL7zVvVSHVLkh/O0hQ2/c1lBxiX2l/qyvxT5OrIa4j/Hg9ZC8/9X5rJkDuOmj7oLkqrUhtE+aCZr+Bza9AzhqrqzEZZbDsAS6MvJOtRy7l26yn/tuVUzW7ivqwtuR3sPkfZmuRVDsFFKl52/8F0c3JN1pYXYl/HE5o9whENIBvL4Ksn32/7ykzp2Cu/6vZT1//zE3KIkEr9XKzu2fxnZZ3g4Q6Cunlvg42vcy6krtYmnsXRgDmhOwpu9T8t7zmz7D/2wBUKqejgCI1y11gLhmf1I/KNbPaVFgMnPsXqNcE5vWFH34Duz4yx5t8d4n5l1bz35rTk0VqM2eYuT7QoZ9hyyuWlVHPeYgRTS6mofEVtH+MXaVDAnuBZtdDfGez27Zwf2DPLT4UUKRm7f7EvHNxcj+rKwmc0Cg49wlodQdkLYIfhsIvd0PBFnN78xt0zx2pG2I7QMNLYcUjcHRvjV/eFbqL0U37khS+nnUhT0Fi98BfxBFidtcaZfDTCI1HqUZaB0Vq1va3wdXeHDBam4REQOoQaHQZFGdBeHzQrqwp4peWIyF7qfnLe8BXNRbOG4Rv4JbGlxLicDMvaxKJjRtX38XC46DNGPNeRNvfMdeAkYDTn3VSc4oyzVVYa1PryYkcTohMVjiRuissBtreDwe+gV+fq5FLNo1cxG1Nz8dDKPMyJ5FfWo3h5JiEbmZX9bIHoCir+q9XBymgSM3Z+b7536S+1tYhItUrvos5pX7lY3BoSbVeqm30J9zaZCB5pU34JvNpCj2J1Xo9H61uA08xrPh9zV2zDlFAkZqz7W2I72pOSRSR2q3FzeZ6QfOvMm/zEHAGveJeYHjqtewr7sL3WY/X/F3Rw+Ohxa2wbWa1B7G6KGgCytatWxk1ahSdO3emT58+TJ48mZKSktMec/DgQSZPnszVV19Nly5d6NevHw899BB79uypoarFqyDDHN2ffKHVlYhITXCGQYfHAAP+MwTceQE7dYijmCuS7+Ky5AfZUHAtP2b/AQ8W3d+q0SUQ3RyWj9WA2QALioCSm5vLiBEjcLvdTJ06lQcffJD333+fSZMmnfa4devWMW/ePAYPHsw//vEPxo0bx6ZNm7j++uvJzs6uoeoFgG3vmEu8J/a0uhIRqSnh8dDhT1CwDb4fAiU5fp/SFbqL0U0uoHPsDH4+fA8r80Zi6a8yR4g5MDjzR3MJBQmYoJjF895773HkyBFefvll4uLiACgrK+OJJ54gPT2dlJSTzwg577zzmDNnDqGh/3uZXbt2pX///nz88ceMHj26JsoXw4DtsyCxl1ZSFalropvBuX+GtRNhXj8Y8DXUa1iFExl0rP8OQ5LvodSI4JvMZ8h2nxXwcqsk4Tyz+3rFH6DxleAMil+tthcULSgLFiygd+/e3nACMHjwYDweDwsXLjzlcS6XyyecADRs2JCEhAQOHrTnTa1qpexlkL8ZkvtbXYmIWMF1NnR6Bor2wpwusOfLSh2eGLaRG1OvYmijW9hX3IW5B5+3Tzg5puWt5tpH22ZZXUmtERQBJSMjg7S0NJ9tLpeLpKQkMjIyKnWubdu2cejQIVq10rLjNWb72xCeAPEdra5ERKwS3Qw6/w3qNYb5l8PCm894356GESu4MuUOxrToQOPIJSw4NI6fDo+lxKhfQ0VXQkwaNDjfXBvF47a6mlohKNqh8vLycLnKz/yIjY0lNze3wucxDIMnn3yS5ORkLr/88kCWKKfiKYXt75pTix0hVlcjIlaKSIRzJpjrIe18D3a8Y/5ST74AYs8FRwhtw47QOWklLaLmkxKxhqNliazMu5VNBZdbNxC2oprfCMvug4yZ0Pp2q6sJekERUAJl6tSp/Pzzz7z22mtERUVZXU7dsO9rKD4IKRdZXYmI2IHDAY0uhZQBkLUQMhfC1tfNFZiB/pGQG9KUbHdr5h/6I3uLumEQJH/cRDeHpD5mK0rLWyHE5oHK5oIioLhcLvLz88ttz83NJTY2tkLneP/99/n73//OU089Re/evQNdopzKtlkQ3QKi0864q4jUIc5Qc9mBY0sPlB4F4Ktvwjh0OIhXYm42HJbdYy6B32qU1dUEtaAYg5KWllZurEl+fj6ZmZnlxqaczLx583j88ce57777GDZsWHWVKScqyTWn3SVfaP7VJCJyKqFREBqFQRCHEzDH2iT2gvWTwFNmdTVBLSgCSr9+/Vi0aBF5ef9b6Gfu3Lk4nU769Olz2mMXL17M2LFjuf766xkzZkx1lyrH2/WhuQy0Zu+ISF3SdBjkb4LdH1ldSVALioAyfPhwoqOjGTNmDD/++COzZ89m8uTJDB8+3GcNlBEjRnDJJZd4n2/dupUxY8bQokULrr76alauXOn92rlzpxUvpW7JeAviO5sD40RE6gpXG4jrBOue1uqyfgiKMSixsbHMnDmTiRMnMmbMGKKjoxk2bBgPPvigz34ej4eysv81qa1atYr8/Hzy8/O58cYbffa99tprz7gSrfihIAMyF0DbB8+8r4hIbdP0OlgzAfZ/Yy6HL5UWFAEFoFWrVsyYMeO0+8ya5btAztChQxk6dGg1ViWnlDETQqLMKYQiInVNXCeIaQUb/qaAUkVB0cUjQcbwQMYMc+0TLW0vInWRwwFNroH9X8Ph1VZXE5QUUCTwDnwPR3dCysVWVyIiYp0GfSAiCX59zupKgpICigTe1jchqol5/w0RkbrKGQqNr4Dt/4Kje6yuJugooEhgleTC7n9D8gCtfSIi0nAQOMNg08tWVxJ0FFAksHb8CzwlWtpeRATMBegaXgKbp0HpEaurCSoKKBJYm6dDQjetfSIickzjK8CdB9vesrqSoKKAIoGTvQxyVkLDS62uRETEPiJToEEv+PV5c5ajVIgCigTOltcgogEkdLW6EhERe2l8NeRvhr1fWl1J0FBAkcAoPWLevTPlYnAEya3RRURqiutsqN/WbEWRClFAkcDY8R6UFkDDgVZXIiJiPw6HORblwHdauK2CFFDEf4YBG182B8dGppx5fxGRuujYwm0bX7C6kqCggCL+O7TYHBybOsTqSkRE7MsZav6c3P4OFB6wuhrbU0AR/236B0Q2hPguVlciImJvDQcBTtj8T6srsT0FFPFPURbs/D9odBk49HESETmtsBhoOAA2/x1KC62uxtb0G0X8s/VV878aHCsiUjGNr4LiQ7D9basrsTUFFKm6shLYOBWS+0OYy+pqRESCQ71USOxp3uVYC7edkgKKVN2uD6FoHzS+0upKRESCS5NrIO9X2DvX6kpsSwFFqsYwzPQf3wWim1tdjYhIcHG1g/ptYMOzVldiWwooUjVZi8x776j1RESk8hwOaHItHPwPHFpqdTW2pIAiVbN+MkQ1gXjdd0dEpEoa9DLHo6yfbHUltqSAIpWXsw72fApNhmpqsYhIVTlCzJsI7poN+VusrsZ29NtFKm/9ZHO55uQLra5ERCS4pQyAsFjYMMXqSmxHAUUq58gO2PEvcx6/M8zqakREgltIBDS+HDLehMJ9VldjKwooUjnrn4XQKGh0qdWViIjUDqmXm3/wbfib1ZXYigKKVNyRXebKsY2vgpB6VlcjIlI7hEabIWXzNCjKtLoa21BAkYpb/wyERELqFVZXIiJSuzS+EjBg4wtWV2IbCihSMUd2wJbXzHn7oVFWVyMiUruEucybrm58ybxPjyigSAWtffK/zZBDrK5ERKR2ajIUjDKti/JfCihyZjnrYOsb0PQ6jT0REaku4bFmV8+mqZrRgwKKVMTKP0BkilpPRESqW5NrzAXc1j1tdSWWU0CR0zvwPez9ElreonVPRESqW2iMGVI2vwIFGVZXYykFFDk1TxksGwuus6FBH6urERGpGxpfBeEuWDHO6kospYAip7ZlGuSsgrTbzDtviohI9QuJhOY3w64PIHOR1dVYRgFFTq7wAKx6DBpeAq62VlcjIlK3pFwEMa1h2QNgeKyuxhIKKHJyK/5g/rflrdbWISJSFzmckDYaspfAtresrsYSCihS3t65sP0taHGruXiQiIjUvLhzzLvGL/99nVy8TQFFfJXkwOLbIL6L2b0jIiLWSRsNnuL/tWrXIQoo4mvZg2ZIOeseDYwVEbFaeDy0uAUy3oAD862upkYpoMj/7PwAts0wE3tkktXViIgIQKNBENsBfh4B7nyrq6kxCihiyt8CP4+GpAvUtSMiYicOJ7S5H4oOmrN66ggFFIGyIvjxN+aA2LPGqGtHRMRu6jU016TKeAN2fWx1NTVCAaWuMwyz5SR3HbR7GEKjrK5IREROpuEl0KC32dWTv8XqaqqdAkpdt/YvsONdaPsgxLSyuhoRETkVhwPa3Aeh9WHBtVB6xOqKqpUCSl229Q1Y8zi0uBmSdK8dERHbC42G9uPMFpSfbjXvmVZLKaDUVdv/BYtvh0aXQdPrra5GREQqKro5nD3WHIuy/AGzq74WUkCpi7a/aybvlAHQ+i4NihURCTYNekHrdNj0Mqx7yupqqkWo1QVIDfv1BVj+oBlO2txjTl8TEZHgkzoY3Lmw+k/gKYFzn6hVf3AqoNQVHrd5P4dNL0GTodByRK36IIuI1EnNh4MzDNZOBHcedJkCzhCrqwoIBZS64Oge+PF6OPSL2SSYernVFYmISKA0vQ5CImHjVMj7Ffq8ay6RH+TUvl+bGQZkzIQvOkD+Zuj0jMKJiEhtlHo5nPtnyFwEc7tB5k9WV+Q3BZTaKmcNfHcp/DzSvDNx1xfAdbbVVYmISHWJ7wJd/gbOcJjXF1aOC+q1UoImoGzdupVRo0bRuXNn+vTpw+TJkykpKTnjcYZhMH36dPr370/Hjh254YYbWLlyZfUXbJW8jfDTKPiyM+RtgA5/MqejhbmsrkxERKpbvUZma3mLm+HX5+HT1uaaV55SqyurtKAIKLm5uYwYMQK3283UqVN58MEHef/995k0adIZj3311Vd56aWXGDlyJK+88gpJSUmMHj2aXbt21UDlNcRTCns+h/lXweftYM9n0Op2OG8qJHa3ujoREalJjhBoNgy6/R3qt4HFt8GnreDXF6Ekx+rqKiwoBsm+9957HDlyhJdffpm4uDgAysrKeOKJJ0hPTyclJeWkxxUXF/PKK68wevRoRo4cCcB5553HZZddxuuvv87jjz9eMy+gOpQegQPzYc8n5mI9xQchJs2cOpzc3xzVLSIidVdkCrT7PTQdCrs/hhUPwcpHoMnV5sDaRpdCeJzVVZ5SUASUBQsW0Lt3b284ARg8eDB//vOfWbhwIUOHDj3pccuXL6egoIDBgwd7t4WHh3PJJZcwb9686i47cEqPQv4mc1xJ9nLI+gmyl4FRCvVSzZtHpVxkBhQREZHjxaSZXf0tR0LmfDg4H3a+D45QSDgPkvpCYg+IOxfqnwVOe0QDe1RxBhkZGVx33XU+21wuF0lJSWRkZJz2OIC0NN9f3K1atWLmzJkUFRURGRlZqVrcbjeGYbBmzZpKHXdGZYXmWiWGB4yy/36Vmt03xrG+Qxc4B0L8YEgMMwdCOULBART99yuINDgHEjyBOVdICKzJCtw5nU7zfHYXqNcb6PfP7uerjnPWtfNV178Ru75eCJ6fC6eWDJFnQ7N08x4+nmLz906JG/aWwt5NwGYzoDhDzd8vznAIiw1YBSUlJTgquAZXUASUvLw8XK7ygzxjY2PJzc097XHh4eFERET4bHe5XBiGQW5ubqUDSkXf2MoxoHBfBXf1gFFsfrCCXAQEbhSUARQF+JxBEPgC9noD/f7Z/XzVcc66dj6oln8jtn69EBQ/F/xjmKHF4/7fpjAX5l/C/nM4HLUroNhJly5dqunMHavpvCIiIsEnKGbxuFwu8vPzy23Pzc0lNvbUTU8ul4uSkhKKi31bG/Ly8nA4HKc9VkRERKwTFAElLS2t3FiT/Px8MjMzy40vOfE4gG3btvlsz8jIIDU1tdLdOyIiIlIzgiKg9OvXj0WLFpGXl+fdNnfuXJxOJ3369DnlcV27diUmJoY5c+Z4t7ndbr7++mv69etXrTWLiIhI1QXFGJThw4cza9YsxowZQ3p6OgcOHGDy5MkMHz7cZw2UESNGsHfvXu8U4oiICNLT05k6dSoJCQm0adOGd999l5ycHG677TarXo6IiIicQVAElNjYWGbOnMnEiRMZM2YM0dHRDBs2jAcffNBnP4/HQ1lZmc+2O+64A8MweOONN8jOzqZdu3a8/vrrNG3atCZfgoiIiFSCwzAMw+oiRERERI4XFGNQREREpG5RQBERERHbUUARERER21FAEREREdtRQBERERHbUUARERER21FAqSMWLlzIQw89xMCBA2nbti1/+ctfKnxsfn4+jz32GD169KBLly7cd999HDx4sBqrtZfvvvuOq666inPPPZdBgwYxe/bsMx6ze/du2rZtW+7rN7/5TQ1UXLO2bt3KqFGj6Ny5M3369GHy5MmUlJSc8TjDMJg+fTr9+/enY8eO3HDDDaxcubL6C7aJqr5vAwYMOOln68R7jtVGO3bsYMKECVx99dW0b9+eK664okLH1fXPWlXfN6s/a0GxUJv474cffuDXX3+le/fu5ObmVurYBx54gC1btvD4448TERHBCy+8wB133MHs2bMJDa3dH6GlS5dyzz33MGzYMB577DF+/vln/vjHPxIdHc1ll112xuPHjh1Lz549vc+jo6Ors9wal5uby4gRI2jRogVTp07lwIEDTJo0iaKiIiZMmHDaY1999VVeeuklfv/739O2bVveeecdRo8ezSeffFLrF1L0530DGDRoEKNHj/bZFh4eXl3l2sbmzZuZP38+nTp1wuPxUNFlvOryZw2q/r6BxZ81Q+qEsrIy7+OLLrrIeOKJJyp03PLly402bdoYP/zwg3fb1q1bjbZt2xpffPFFwOu0m9GjRxs33HCDz7axY8cagwcPPu1xu3btMtq0aWPMmTOnOsuz3LRp04zOnTsbhw8f9m577733jHbt2hn79+8/5XFFRUVG165djSlTpni3FRcXGxdddJHx5z//uRortoeqvm+GUbl/v7XN8T/HHnnkEePyyy8/4zF1/bNmGFV73wzD+s+aunjqCKezav+rFyxYgMvl8rkpY1paGu3atWPBggWBKs+WSkpKWLx4cbmWkiFDhrB161Z2795tUWX2sWDBAnr37k1cXJx32+DBg/F4PCxcuPCUxy1fvpyCggIGDx7s3RYeHs4ll1xS6z9XUPX3ra6rys+xuv5Zg6r//LdacFYtNSYjI4OWLVvicDh8tqelpZGRkWFRVTVj586duN1u0tLSfLa3atUKoEKv//HHH6ddu3b07t2b8ePHk5OTUx2lWiYjI6Pc++NyuUhKSjrt+3Pseyd7b/fu3UtRUVHgi7WRqr5vx3z22Wecc845dOnShTvuuIONGzdWV6lBr65/1vxl5Wetdg8gEL/l5eVRv379cttjY2NZu3atBRXVnGNjdVwul8/2Y89PN5YnPDycG2+8kb59++JyuVi1ahXTpk1j7dq1fPDBB4SFhVVf4TUoLy+v3PsD5ufjdO9PXl4e4eHhRERE+Gx3uVwYhkFubi6RkZEBr9cuqvq+gTlwsWPHjqSmprJr1y6mTZvGTTfdxMcff1wnxlNUVl3/rPnD6s+aAkqQys/Pr9BMmqZNm9aJwXMVVZn3zR/Jyck8/vjj3uc9evTgrLPOIj09nXnz5jFkyBC/zi911/jx472Pu3XrRp8+fRg8eDCvv/66z2dOxF9Wf9YUUILU3LlzfT48p/Lll196uySqwuVysX///nLbc3NziY2NrfJ5rVKZ9+3Y68vPz/f5Xl5eHkClX/+FF15IVFQU69atqzUBxeVylXt/4MyfD5fLRUlJCcXFxT5/2ebl5eFwOILys1UZVX3fTiY5OZnzzjuPdevWBaq8WqWuf9YCqaY/awooQer666/n+uuvr/brpKWl8dNPP2EYhs84lG3bttGmTZtqv36gVeZ9KykpISwsjIyMDC644ALv9lP1addFJxuLlJ+fT2Zm5mnfn2Pf27ZtG2effbZ3e0ZGBqmpqbW+yb2q75tUXl3/rAUzDZKV0+rXrx+5ubn89NNP3m3btm1j/fr19OvXz8LKql94eDg9e/bkq6++8tl+rFWqSZMmlTrf999/z9GjRzn33HMDWaal+vXrx6JFi7ytSmC2UjmdTp+ZXyfq2rUrMTExzJkzx7vN7Xbz9ddf1/rPFVT9fTuZAwcOsGzZslr1uQqkuv5ZC6Sa/qypBaWO2LNnD2vWrAGgsLCQnTt3MnfuXACfabTt27fnmmuu4emnnwagS5cu9O3bl8cee4xHHnmEiIgInn/+edq2bcull15a8y+kht19993ceuutPP744wwePJjFixfz+eef8/zzz/vsd+L7NmnSJBwOB507d8blcrF69WpeeeUVzjnnHAYOHGjFS6kWw4cPZ9asWYwZM4b09HQOHDjA5MmTGT58OCkpKd79RowYwd69e5k3bx4AERERpKenM3XqVBISEmjTpg3vvvsuOTk53HbbbVa9nBpT1fft888/5/vvv+fCCy8kOTmZXbt2MX36dEJCQhg1apRVL6fGFBYWMn/+fMD8mVZQUOD9OdajRw8SEhL0WTuJqrxvdvisKaDUEYsXL+bRRx/1Pv/hhx/44YcfAHymjZWVleHxeHyOfeGFF3jmmWeYMGECpaWl9O3bl/Hjx9f6VWTBHBg2depUXnjhBT788ENSU1N58sknfdZUgPLvW6tWrXj33Xd5//33KSoqIiUlhWHDhnHffffVqvctNjaWmTNnMnHiRMaMGUN0dDTDhg3jwQcf9NnP4/FQVlbms+2OO+7AMAzeeOMNsrOzadeuHa+//nqdmIlS1fetSZMmHDx4kKeffpr8/Hzq169Pr169uO++++rE+3bo0CHuv/9+n23Hnr/11lv07NlTn7WTqMr7ZofPmsMwKrHmrYiIiEgN0BgUERERsR0FFBEREbEdBRQRERGxHQUUERERsR0FFBEREbEdBRQRERGxHQUUERERsR0FFBEREbEdBRQRkVrq3//+N23btvX5EgkWtWfNbZFa4pZbbuGXX3455ffDwsJwuVy0bNmSXr16MXToUBo3blyDFYqVpk6d6vN84MCBtGvXzqJqRKqPAopIkHG73Rw6dIhDhw6xdOlSXn31VR5++GFuueUWq0uTGvDyyy/7PG/cuLECitRK6uIRCXLFxcU8+eSTfPbZZ1aXIiISMGpBEQkC3377LWDe3XbPnj289tpr/Pjjjz77PP/881x55ZVWlCciEnAKKCJBoEmTJt7HzZo147zzzmPIkCHs2rXLu33Pnj3s2LGD5s2be7cVFhby0Ucf8Z///IcNGzaQk5NDSEgICQkJnHPOOVx22WUMGjSIkJCQctf897//zaOPPuqzbePGjWzdupVXX32VRYsWkZ2dTUJCAn379uV3v/udT53+Ki4u5s033+Tzzz9n586d1KtXjw4dOnDzzTczYMCAcmN1rr32WiZNmuR9vnv3bi6++GKfc7711lukpaXxyiuvMH/+fPbv309JSQkbN2702S83N5cPPviAH3/8kc2bN5Obm0tYWBhJSUl06tSJq666igsuuKBczY8++ij//ve/vc+HDh3KM888431eVFREt27dcLvdgPn/9Vj4POamm25i2bJl3ucPPPAAV155ZbnXcvw1j///1LhxY7777ruT7nvMnj17mD59OgsWLCAzM5PY2Fh69uzJmDFjaNWq1WmPFakpCigiQSg8PJz27dv7BBSA7Oxsb0BZunQpY8eO5cCBA+WO37NnD3v27OGrr76iffv2vPDCCz7B5lTmzp3Lww8/TElJiXfbgQMHmD17NnPmzGH69Ol0797dz1dnvo5Ro0bx66+/ercVFxezcOFCFi5cyKhRo6p03o0bN3LfffeRk5Nzyn2+/vpr/vjHP5KXl+ez3e12s2PHDnbs2MGnn35K7969mTJlComJid59evbs6RNQli9f7nOOVatWecMJmCFq//79NGzY0PsaV69e7XNMr169Kv06T+f7779n7NixHD161LstKyuLL774gvnz5/POO+9w9tlnB/SaIlWhMSgiQcgwDDIyMsptd7lcAKxevZrbbrvtpOHkROvXr2fEiBFkZmaecd/f//73PuHkeEePHuWee+7h4MGDZzzP6RiGwUMPPeQTTk705ptvsmLFikqf+69//etpw8m3337L/fffXy6cnMxPP/3E7bff7vOLvnfv3j77bN++naysLO/zpUuXljvP8dtWrlzpE2Cio6M599xzz1hLZdx7770+NR+voKCAv/zlLwG9nkhVKaCIBJGysjJ27tzJ+PHj2bx5s8/3EhMTadmyJYZhMH78eIqKirzfczqd3HXXXXzwwQe88847XHXVVT7H7tu3jylTppzx+qWlpdx+++18+OGHvPXWWwwYMMDn+zk5OfzjH//w4xXC/PnzWbRokc+2tLQ0pk+fzpw5c5g0aRJxcXE+v8grqrS0lBYtWvD8888zZ84c3nvvPe69917ADFgTJkzA4/F49w8PD+cPf/gDH330EW+++SZ9+/b1Od/69et5/fXXvc9TUlJo0aKFzz7HB5CTBZQlS5ac9DFAt27dCA0NpWHDhnz77bfluoMA/vCHP3i/9+233/Kvf/3rtO+B2+1mxIgRfPLJJ8yYMYOzzjrL5/vLli1j3759pz2HSE1QF49IEKjIAlt33nknTqeTpUuXlhtTkZ6ezgMPPOB93q1bNw4fPswPP/zg3fbZZ58xfvx4YmJiTnmNm2++mYcfftj7vEePHlxzzTU+rR2fffYZEyZMwOms2t8/n3zyic9zp9PJP//5T+8v/rS0NCIiInjwwQcrfe6oqCjefvttkpKSvNu6dOkCmF07x7d2AEyYMIHrr7/e+7xnz55cddVVbNmyxbvtvffe45577sHhcABml8z27du931+6dCmXXXYZpaWlrFy5EoCEhARycnLweDw+401ODDDHundCQ0NPOb4nPj6+UmN/Lr/8ch577DHv82eeeYZhw4b57LNx40YaNWpU4XOKVAe1oIgEOYfDwahRoxgxYgTASRd5u+GGG864rbS09IzdJif+InM4HAwdOtRnW0FBAVu3bq1Q7SezatUqn+c9evQo1yoxaNAgb3dWZfzmN7/xCSfHO7H1IiIigmuuucZnW0hIiE9gAXP8xrZt27zPTxwzciyArF+/3tu1cv7553tD55YtWzh8+DBut7vcaw/0+BOA3/72tz7P09LSyu2Tm5sb8OuKVJZaUESCVMOGDenZsyc33XQTnTt39m4/cQxIWFiYdxDm8Zo2bVpu25nGj5zsL/WTbcvKyirXdVBRJ7ZiNGvWrNw+ISEhNG7cuEJjRY53ugXNTnztjRo1IiwsrNx+J3u9Bw8e9P6i79mzJw6HA8MwAPj1118pKCjwaR0577zziI+PZ8OGDRiGwbJly2jQoIHP2JC4uLhqWYDtxEASGRlZbp+ysrKAX1ekshRQRILA8WMPwsLCqF+/PlFRURZWVHOOdZ0EQkpKSsDOdSoJCQm0adPG283m8XhYvny5T0Dp1q0bCQkJzJo1CzC7do6fDQRmy1EgX/sx8fHxPs9PNsVcxA4UUESCQGXGGCQnJ/s8d7vd7N+/v9yYghOnKAOn7P44Zvfu3eWmoO7evbvcfg0aNKhouSc9ds+ePd7nxz8+pqysjL1791b63KcbF3Pi+7Zv3z5KSkoIDw/32X6y13vi+9arVy+fcUBLly71dvXExcVx1llnkZCQ4P3+kiVLyr1n1dG9IxJMNAZFpJbp0aNHuW3vvffeGbeFhobStWvX0577ww8/9HluGIbPuh8AMTExJx3XUFGdOnXyeb548eJys0q++uqrgI+TOHH9luLi4nIDdsvKyvjggw98tiUmJpZ7vSeGi48++sg7vblLly44HA4aNGjgHVuzYcOGUw6QPdGJ3U7Hz9YSqU3UgiJSy5x33nm0adOGTZs2ebdNnz4dMO98W1xczP/93/+VWyr/yiuvPO0MHoC3336byMhIBg0aRGFhIW+++Wa59UquuOIKv7oNrrnmGr788kvvc7fbzciRI3n44Ydp2bIla9as8VmdNVAuvfRSnn32WZ8xMBMnTiQvL4/zzz+fnJwcXnvtNZ8ZPAA33nhjua6YHj16EBIS4h3Lcfz4lm7duvk83r59O2VlZRQUFHi3JyUlnXJF1/j4eJ/zffrpp5xzzjneFhmXy1WlAcQidqOAIlLLOBwOnnrqKW655RbvX9cej4dp06Yxbdq0kx7TqFEjHnrooTOeOzIykldffZVXX331pN93uVz87ne/q3rxQL9+/Tj//PN91kLZvn07Y8aMKVdLIFsPoqKieOKJJ7j33nu9a6EUFxczefLkUx7Trl07brvttnLbY2Ji6NChQ7lVYcE3oHTv3r1cqxSYA21PpUuXLnz11Vfe5ytWrPCZWXTPPfd413YRCWbq4hGphTp27Mhrr71WblzFybRr146ZM2eecfwJwNSpU085ODcqKoqpU6f6PRDV4XAwZcqU0679MmbMGDp06OCz7cSxIlUxcOBAXnjhBerXr3/GfXv16sXrr79+yvfjZF00kZGRPnWfd955FT72mNtvv/2ks4tEahsFFJFaqnv37nz99df8+c9/pl+/fiQlJREWFkZkZCSpqakMGjSI559/ntmzZ1foPjwAF1xwAR9//DFDhw6lYcOGhIWFkZyczNChQ/n0008DNrAzISGB999/nwceeIDWrVsTHh5OXFwcffv25bXXXuO+++5j586d5Y4JhEGDBvHNN9/w+9//np49e5KYmEhYWBhRUVE0a9aMK6+8kunTpzNz5sxyM2+Od7L3olOnTj7homnTpiedAn6697Fjx468/fbbDBw4kAYNGmgWjtRaDuPYZH0RkeOc6m7GdrB06dJyC45Nnz6dCy+80KKKRCTQ1IIiIrYzf/58Hn74YebPn+8zeLSkpIRvvvmm3HiZxo0bl7tRn4gENw2SFRHbcbvdfPrpp3z66ac4HA5iY2MJDQ0lJyeH0tJSn31DQ0N54oknAjIGRUTsQwFFRKrFwYMHyc/Pr/D+YWFhJ13W3jAM7xoiJ0pKSuKpp57iggsuqGqZImJTCigiUi2ee+45Pvroowrv37hxY7777jvAnN3y+OOP88svv7Bp0yays7PJy8sjIiKChIQE2rVrx4UXXsiQIUPqzJL/InWNBsmKSLUYN25clQOKiIgCioiIiNiOZvGIiIiI7SigiIiIiO0ooIiIiIjtKKCIiIiI7SigiIiIiO0ooIiIiIjtKKCIiIiI7SigiIiIiO38P7vBU24WUYFi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513954"/>
            <a:ext cx="5295900" cy="51339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645" y="1630675"/>
            <a:ext cx="5334673" cy="5107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1117797" y="870403"/>
                <a:ext cx="744755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 u="sng" smtClean="0">
                          <a:latin typeface="Cambria Math" panose="02040503050406030204" pitchFamily="18" charset="0"/>
                        </a:rPr>
                        <m:t>𝑬𝒔𝒕𝒂𝒏𝒅𝒂𝒓𝒊𝒛𝒂𝒄𝒊</m:t>
                      </m:r>
                      <m:r>
                        <a:rPr lang="es-ES" sz="3200" b="1" i="1" u="sng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3200" b="1" i="1" u="sng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3200" b="1" i="1" u="sng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 smtClean="0">
                          <a:latin typeface="Cambria Math" panose="02040503050406030204" pitchFamily="18" charset="0"/>
                        </a:rPr>
                        <m:t>𝒆𝒔𝒕</m:t>
                      </m:r>
                      <m:r>
                        <a:rPr lang="es-ES" sz="3200" b="1" i="1" u="sng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ES" sz="3200" b="1" i="1" u="sng" smtClean="0">
                          <a:latin typeface="Cambria Math" panose="02040503050406030204" pitchFamily="18" charset="0"/>
                        </a:rPr>
                        <m:t>𝒏𝒅𝒂𝒓</m:t>
                      </m:r>
                      <m:r>
                        <a:rPr lang="es-ES" sz="3200" b="1" i="1" u="sng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s-ES" sz="3200" b="1" i="1" u="sng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 smtClean="0">
                          <a:latin typeface="Cambria Math" panose="02040503050406030204" pitchFamily="18" charset="0"/>
                        </a:rPr>
                        <m:t>𝑴𝒊𝒏𝑴𝒂𝒙</m:t>
                      </m:r>
                    </m:oMath>
                  </m:oMathPara>
                </a14:m>
                <a:endParaRPr lang="es-ES" sz="3200" b="1" u="sng" dirty="0">
                  <a:effectLst/>
                </a:endParaRPr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97" y="870403"/>
                <a:ext cx="744755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93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5" name="AutoShape 2" descr="data:image/png;base64,iVBORw0KGgoAAAANSUhEUgAAAigAAAIcCAYAAADc5lU+AAAAOXRFWHRTb2Z0d2FyZQBNYXRwbG90bGliIHZlcnNpb24zLjcuMSwgaHR0cHM6Ly9tYXRwbG90bGliLm9yZy/bCgiHAAAACXBIWXMAAA9hAAAPYQGoP6dpAABnU0lEQVR4nO3dd3hUddrG8e9MKkmYNJJA6AFBQGlSBRERRbAjruiqFEt0seK6osuyulhYXGy4u4gNRFdflbULimVBQZHepYVeE0IapEwy5/3jLLMMoSSZSc6Z5P5cVy5nTk55ZhySO792HIZhGIiIiIjYiNPqAkREREROpIAiIiIitqOAIiIiIrajgCIiIiK2o4AiIiIitqOAIiIiIrajgCIiIiK2E2p1AcFmxYoVGIZBWFiY1aWIiIgEFbfbjcPhoEuXLmfcVwGlkgzDQGvbiYiIVF5lfn8qoFTSsZaTc8891+JKREREgsuaNWsqvK/GoIiIiIjtKKCIiIiI7SigiIiIiO0ooIiIiIjtKKCIiIiI7SigiIiIiO0ooIiIiIjtKKCIiIiI7SigiIiIiO0ERUDZsWMHEyZM4Oqrr6Z9+/ZcccUVlT7HjBkzaNu2Lenp6dVQoYiIiARSUCx1v3nzZubPn0+nTp3weDyVvhdOZmYmf//730lMTKymCkVERCSQgqIFZcCAAcyfP5+XXnqJDh06VPr4Z599lgEDBtCqVatqqE5EREQCLSgCitNZ9TKXLl3KN998w0MPPRTAikRERKQ6BUVAqaqysjImTpzIXXfdRXJystXliIiISAXV6oDyr3/9i8LCQkaOHGl1KSIiIlIJQTFItioOHTrESy+9xF//+lfCw8OtLkdEREQqodYGlBdffJG2bdvSrVs38vLyACgtLaW0tJS8vDyioqIIDa21L19ERCSo1drf0Nu2bWPJkiV079693Pe6d+/Oq6++Sr9+/SyoTERERM6k1gaUxx57zNtycszTTz9NZGQkY8eOpW3bthZVJiIiImcSFAGlsLCQ+fPnA7Bnzx4KCgqYO3cuAD169CAhIYERI0awd+9e5s2bB0C7du3KncflchEVFUXPnj1rrngRERGptKAIKIcOHeL+++/32Xbs+VtvvUXPnj3xeDyUlZVZUZ6InITHA34sYVTt5xMRe3MYlV03vo5bs2YNAOeee67FlYjY3+zZkJXl/3kaNIDrrvP/PCJircr8Dg2KFhQRCU5ZWbBvn9VViEgwUoOp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iOAoqIiIjYjgKKiIiI2I4CioiIiNhOqNUFVMSOHTt4/fXXWbVqFZs3byYtLY3PP//8tMccPHiQGTNmsHDhQnbu3En9+vXp3r07Y8eOpXHjxjVUuYiIiFRFUASUzZs3M3/+fDp16oTH48EwjDMes27dOubNm8d1111Hp06dOHz4MP/85z+5/vrr+fzzz0lISKiBykVERKQqgiKgDBgwgIEDBwIwbtw41q5de8ZjzjvvPObMmUNo6P9eYteuXenfvz8ff/wxo0ePrrZ6RURExD9BEVCczsoPlXG5XOW2NWzYkISEBA4ePBiIskRERKSa1KlBstu2bePQoUO0atXK6lJERETkNOpMQDEMgyeffJLk5GQuv/xyq8sRERGR0wiKLp5AmDp1Kj///DOvvfYaUVFRVpcjIiIip1EnAsr777/P3//+d5566il69+5tdTkiIiJyBrW+i2fevHk8/vjj3HfffQwbNszqckRERKQCanVAWbx4MWPHjuX6669nzJgxVpcjIiIiFRQUXTyFhYXMnz8fgD179lBQUMDcuXMB6NGjBwkJCYwYMYK9e/cyb948ALZu3cqYMWNo0aIFV199NStXrvSeLyEhgWbNmtX46xAREZGKCYqAcujQIe6//36fbceev/XWW/Ts2ROPx0NZWZn3+6tWrSI/P5/8/HxuvPFGn2OvvfZaJk2aVP2Fi4iISJUERUBp0qQJGzduPO0+s2bN8nk+dOhQhg4dWp1liYiISDWp1WNQREREJDgpoIiIiIjtKKCIiIiI7SigiIiIiO0ooIiIiIjtKKCIiIiI7SigiIiIiO0ooIiIiIjtKKCIiIiI7SigiIiIiO0ooIiIiIjtKKCIiIiI7SigiIiIiO0ooIiIiIjtKKCIiIiI7SigiIiIiO0ooIiIiIjtKKCIiIiI7SigiIiIiO0ooIiIiIjtKKCIiIiI7SigiIiIiO0ooIgEKY/H3ucTEfFHqNUFiEjVOJ0wezZkZfl/rgYN4Lrr/D+PiEigKKCIBLGsLNi3z+oqREQCT108IiIiYjsKKCIiImI7CigiIiJiOwooIiIiYjsKKCIiImI7CigiIiJiOwooIiIiYjsKKCIiImI7CigiIiJiOwooIiIiYjsKKCIiImI7CigiIiJiOwooIiIiYjsKKCIiImI7CigiIiJiOwooIiIiYjsKKCIiImI7CigiIiJiOwooIiIiYjsKKCIiImI7CigiIiJiOwooIiIiYjsKKCIiImI7CigiIiJiOwooIiIiYjtBEVB27NjBhAkTuPrqq2nfvj1XXHFFhY4zDIPp06fTv39/OnbsyA033MDKlSurt1gRERHxW1AElM2bNzN//nyaN29Oq1atKnzcq6++yksvvcTIkSN55ZVXSEpKYvTo0ezatasaqxURERF/BUVAGTBgAPPnz+ell16iQ4cOFTqmuLiYV155hdGjRzNy5Eh69+7Nc889R1xcHK+//no1VywiIiL+CIqA4nRWvszly5dTUFDA4MGDvdvCw8O55JJLWLBgQSDLExERkQALioBSFRkZGQCkpaX5bG/VqhV79+6lqKjIirJERESkAmptQMnLyyM8PJyIiAif7S6XC8MwyM3NtagyEREROZNaG1BEREQkeNXagOJyuSgpKaG4uNhne15eHg6Hg9jYWIsqExERkTOptQHl2NiTbdu2+WzPyMggNTWVyMhIK8oSERGRCqi1AaVr167ExMQwZ84c7za3283XX39Nv379LKxMREREziTU6gIqorCwkPnz5wOwZ88eCgoKmDt3LgA9evQgISGBESNGsHfvXubNmwdAREQE6enpTJ06lYSEBNq0acO7775LTk4Ot912m2WvRURERM4sKALKoUOHuP/++322HXv+1ltv0bNnTzweD2VlZT773HHHHRiGwRtvvEF2djbt2rXj9ddfp2nTpjVWu4iIiFReUASUJk2asHHjxtPuM2vWrHLbHA4H6enppKenV1dpIiIiUg1q7RgUERERCV4KKCIiImI7CigiUuOclJIQtpn6oXtwUmp1OSJiQ0ExBkVEgl+kM4dOrpl0cr1FcsRaQh0lAHgMJzsK+7E0525+LbiGMsItrlRE7EABRUSqlRM358dPoV/iREIdxewu6sXK3JHkljYhBDfRoZk0q/cD16fewMHiDry/7wOyStpZXbaIWEwBRUSqTYJzNdc2v4kG4b+yseAKNhRcS5EnwXenYth8ZAjxYVvpHf88dzbrxqcHXmdt/nBrihYRW9AYFBGpHrs+4pqo8wl1FDI3cwor8m4rH06Oc9jdiq8y/8aeoh4Mbfhb2sX8uwaLFRG7UUARkcD79QX4YShZZV2YlzWJHHdahQ4rMyL5+fD97Co8n+sa3kTzevOrt04RsS0FFBEJrA3PwfIHoel1rCp5mDKjcjfmNAjhp8MPkllyNsNTr6F+yN5qKlRE7EwBRUQCZ+PLsOIhaDoMWtwKOKp0Gg9hLDz8MODgypQ7ACOQVYpIEFBAEZHA2P0ZLLsPGl8NLW4BR9XCyTElHhe/5IyhTcyXtA19M0BFikiwUEAREf8dXgULb4TEnpA2yu9wcsyeoh5sPTKQ8yPvh6KDATmniAQHBRQR8U9JLiy4Buo1hLPHgiOwP1ZW5I00O4rWTgzoeUXE3hRQRKTqDAN+SYeiTGj3CIRUbkBsRZR4XGS4r4PN0yB/S8DPLyL2pIAiIlWX8Qbs/D9oM8ZsQakmO0qvgPA4WDW+2q4hIvaigCIiVXNkByy9HxpeAkl9q/VSHiKg+Y1mGDq8ulqvJSL2oIAiIpVnGLDkdxBaD9Juq5lrJl8EEcmwYUrNXE9ELKWAIiKVt/MD2PsltLoTQqNq5prOUGh8Bez4FxzdXTPXFBHLKKCISOW482HpvdDgfGjQq2av3fBSCImAjVNr9roiUuMUUESkctZPBndOzXXtHC80ygwpW6aZQUlEai0FFBGpuKN74Ncp0PgqiEyypobGV4K7ALa/Y831RaRGhFZm55dffjlgF77nnnsCdi4RqSGrxoMzwrzXjlUiGkBiN9jyKpx1l3V1iEi1qnRAcQRoCWsFFJEgk7sets2E1jU4MPZUGl4C656C7BWQ0MXaWkSkWlSpi8cwDL++RCQIrXsGIpLMMSBWS+gG4Ymw9XWrKxGRalKlgOJwOMp9nWr7yfYTkSCTvxV2vAtNrgFnmNXVgCMEUi6C7bOgtNDqakSkGlSqiyc1NfWU38vKysLtdntbSGJjYwHIzc0FzPASEhJCcnJyVWsVEaus/yuEusyuFbtoeAns+hB2/Rta/tbqakQkwCoVUL777ruTbv/oo48YP348YWFhjB07lmHDhhETEwNAfn4+H374Ic899xylpaXcfPPNjB492v/KRaRmHN0DGTOgxU3mGiR2Ua8RuNrDjncUUERqIb+nGa9fv54//elPeDweHnjgAUaOHOkNJwD169dn1KhR3H///RiGwd/+9jeWLl3q72VFpKZs/qfZrdNosNWVlJd8AeybB8WHrK5ERALM74Dy6quvUlpaCsD5559/yv369jVvJmYYBq+/roFtIkGhrBi2TDfHe1g9c+dkGvQBDNj5odWViEiA+R1QlixZ4n2clZV1yv0yMzMBM6CsWrXK38uKSE3Y+SEUZ0Lq5VZXcnLhcRDXCbb/y+pKRCTA/A4oeXl53tk5L774IkePHi23z5EjR3jxxRe9zwsKCvy9rIjUhE0vmwEgqonVlZxa0gWQ+YM5VkZEao1KDZI9mYYNG7Jr1y4A1q5dy0UXXcSgQYNo0sT8gbZ7926++uorb5AxDIOGDRv6e1kRqW7Zy+HQz9D+UasrOb0GvWDLP2HH/0G7sVZXIyIB4ndAufjii3nzzTe94SM3N5cPPvjAZ5/jF2dzOBxcfPHF/l5WRKrb1jcgIhESe1hdyemFRkN8F9g1WwFFpBbxu4vnrrvuIiUlBfjfQm0nrhx7/CJtycnJ3HWX7p8hYmtlJbDjX5B0obkomt0l9oKsn6Bwv9WViEiA+B1QYmNjmTlzJi1atCgXSE4MLC1atODNN9/0LuImIja190soOWzO3gkGid3B4YTdn1hdiYgEiN8BBaBFixZ88skn/PGPf6Rjx46EhIR4Q0lISAjnnnsuf/zjH/nkk09IS0sLxCVFpDptmwkxrSG6udWVVEyYC2LPMVeVFZFawe8xKMeEh4dzyy23cMstt1BaWkpubi6GYRAXF0doaMAuIyLVrfgQ7PkC0kZYXUnlJPaEjDegJMecfiwiQS0gLSgnCg0NJTExkQYNGiiciASbHf8HeCCpn9WVVE6DXmCUmuFKRIJetQQUEQliO9831z4JtlaIiAZQvw3s/tjqSkQkAALWvFFWVsZXX33FkiVL2L9/P0ePHvWZXnw8h8PBzJkzA3VpEQmUokw4+AOcdbfVlVRNQnfY84k5Cykk3OpqRMQPAQkomzdvZsyYMd4F207n2CwfEbGhY7NgEntaW0dVJXY3726c+QM01HpLIsHM7y6eo0ePkp6ezs6dO8utf3KsBeX4xyJiY7s+hNgOwde9c0x0S7OrZ8/nVlciIn7yO6B8/PHH7N2712cxthPXQDn+sYjYVEkO7P8OGvS2upKqczggoRvs+RT080YkqPkdUP7zn/8AZiuJ0+mkf//+Pi0m/fv3Jzk5GcMwSE5O5tprr+Waa67x97IiEmh7PgPDbc6GCWYJ3aEgA/I3WV2JiPjB74CyefNmwGw1ufXWW5k2bZrP9ydMmMDnn39Ou3btyMzMJDU1lWeeecbfy4pIoO3+BOq3NbtIgllcR3CGq5tHJMj5HVBycnK8jwcMGHDSferXr8/dd9+NYRj84x//4IcffvD3siISQE7csO9rSDjP6lL8FxJhhpQ9n1ldiYj4we+A4na7vY8TExMBCAn5383FCgsLAWjdurV3m6YYi9hLSsgiKM2vHQEFzNeRuRDc+VZXIiJVFJCbBR5zbNxJvXr1vNu2bdsGQFZWlnfb+vXr/b2sSDkej73PZ2et6n2JERYPMa2sLiUw4ruaq8oe+M7qSkSkivxeByU2NpZDhw4BcPjwYQBSUlIoKCgA4OWXXwbgjTfeAMwQk5+vv2ok8JxOmD0bjsvCVdagAVx3nf/nCRZNnF/iiO/Mop+c5OX5f75GqdCpo//nqbJ6jaBeY9g7B5pcbWEhIlJVfgeU1NRUMjIyAMjMzASgbdu2bN26FYCNGzdy7733AninGicnJ/t7WZGTysqCffusriK4uEJ3E2ushYSHydsO2YcDcE6X/+fwW3wXM6AYhjn9WESCit9dPB06dPA+XrJkCQAXX/y/FRxPXLjN4XBw0UUX+XtZEQmQ1tFzMHBCfGerSwmshK5wdCfkbbS6EhGpAr8Dyrnnnkv9+vWJiYlh2bJlAAwePJj27dv7LNJ2bBG3pKQkfve731X6Olu3bmXUqFF07tyZPn36MHnyZEpKSs543OHDh5kwYQL9+/enc+fOXHHFFbz77ruVvr5IbdU6ai75jrMhrL7VpQRW7DnmdON9c62uRESqwO8unoEDBzJw4ECfbU6nk9dee42nnnqKr7/+GrfbTWhoKH379mX8+PEkJCRU6hq5ubmMGDGCFi1aMHXqVA4cOMCkSZMoKipiwoQJpz32/vvvJyMjg7Fjx9KoUSMWLFjA448/TkhICL/5zW8q/XpFahMHZbSM+o5Mx2Ds0CsTUCGR5rL9e7+Esx+wuhoRqaSA3c34RAkJCUyZMgW3283hw4eJjY0lIiKiSud67733OHLkCC+//DJxcXGAeffkJ554gvT0dFJSUk56XGZmJosXL+aZZ55h6NChAPTu3Zs1a9bwxRdfKKBIndcwYhX1QnLIdVg5orUaxXeB7e9AaSGE1jvz/iJiG3538ZxJWFgYycnJVQ4nAAsWLKB3797ecAJmN5LH42HhwoWnPK60tBQwF4o7XkxMjO4LJAK0jPqOUk8EBbSxupTqEd8VPMXm3Y1FJKhUe0AJhIyMDNLS0ny2uVwukpKSvDOITqZRo0b07duXadOmsWXLFgoKCvjyyy9ZuHAhv/3tb6u7bBHba1HvOzJL2mM4wqwupXpENTWX7t/3tdWViEglVaqL59FHHw3IRR0OB08//XSF98/Ly8N1knmLsbGx5ObmnvbYqVOn8uCDD3L55ZcD5iq348ePZ9CgQZUrWqSWceKmedQCNuQPhRirq6kmDgfEdYJ9XwF/s7oaEamESgWUjz76yDsbp6qOzeypTEDx51qPPvoo27dvZ8qUKSQlJbFo0SKefvppYmNjvaFFpC5KjVxGhPMIB4o7Usvm7/iK7wy/ToHCfeYCbiISFKo0SLamx2+4XK6Trj6bm5vrs9T+if7zn/8wd+5cPv30U9q2bQtAz549OXToEJMmTVJAkTqtZdR3lHiiyHa3rt0BJa4z4IB98yDtVqurEZEKCugYlBPXPDlxW1VbX9LS0sqNNcnPzyczM7Pc2JTjbdmyhZCQENq08R0A2K5dOw4ePOi9kaFIXdSy3rdklnTAIOTMOwez8FiIaQ37NQ5FJJhUqgWle/fup/ze2rVrKSoqwjAMYmNjady4MQB79uwhNzcXh8NBSEgIXbp0qXSR/fr1Y9q0aT5jUebOnYvT6aRPnz6nPK5x48aUlZWxceNGzj77bO/2devWkZiY6HNTQ5G6xImbpvV+Ym3+DVaXUjPi/zsOxfCAIyjmBojUeZUKKLNmzTrp9n/+858sWbKEmJgYnnnmGQYOHOhtLTEMg3nz5vHYY49x5MgR2rZty/jx4ytV5PDhw5k1axZjxowhPT2dAwcOMHnyZIYPH+6zBsqIESPYu3cv8+bNA8xgk5qayn333ceYMWNITk7mxx9/5KOPPvLeH0ikLmoYsZIwZyGZJe2tLqVmxHeGXR9Czurat6S/SC3l958SP//8My+99BIOh4NHHnmESy65pFwXz6WXXsof/vAHDMPgnXfe4dtvv63UNWJjY5k5cyYhISGMGTOGKVOmMGzYMMaNG+ezn8fjoayszPs8JiaGGTNm0L59e/72t79x9913M3/+fMaNG0d6erp/L1wkiDWr9yOlnnCyS1pZXUrNcLUDZ6Q5DkVEgoLfK8m++eab3pk5nTt3PuV+x3/v7bff9rmhYEW0atWKGTNmnHafk7XwNG/enBdeeKFS1xKp7ZrVW8gh91l4qKXrn5zIGWYue7/va2j/sNXViEgF+N2Csnr1au/jnTt3nnK/Y98zDIP169f7e1kRqTKDZvV+IKvk7DPvWpvEd4bMH81l70XE9vwOKEePHsXhcGAYBn/961/Zu3dvuX327NnD5MmTvV0/RUVF/l5WRKooPiyDmNCDZBbXkfEnx8R3Bk+RGVJExPb87uJp2rQpW7duxeFwsHPnTi699FJ69uzpM4tn8eLFPmNDmjZt6u9lRaSKmtUzf0HXuRaUqGYQngj750GjS6yuRkTOwO+AMnjwYKZOneptHSktLWXRokU++xwbo3Lsv4MHD/b3siJSRc0iF3LY3YISo1Yvz1aewwFxHc1xKF0mW12NiJyB3108t99+O2eddZY3fBwLIsd/HT+rp3Xr1tx+++3+XlZEqqhZvR/JKmlrdRnWiO8MOaug6KDVlYjIGfgdUCIiIpg5cyY9evTwCSTHfx3b3r17d958800iIiICUbuIVFKkM4ekiA11r3vnmLhO5n/3V26pAxGpeX538QAkJCTw1ltv8d133/HZZ5+xatUqDh06hGEYNGjQgI4dO3LVVVcxYMCAQFxORKooNXIJAIfqagtKRAJEtzDHobS40epqROQ0AhJQjhkwYIBCiIiNNY78hWJPDHmlqVaXYp24TuY4FMMwx6WIiC3pphQidUiTyMVkl7SmTv/Tj+8MhXsg71erKxGR06jDP6VE6hqDxpGLOVTS5sy71max54AjzOzmERHbqlQXz6233gqY99d57rnnSExM9G6rDIfDwcyZMyt9nIhUXWzoLmJCD3LIfZbVpVgrJAJi25ndPG3vs7oaETmFSgWUX375xTtluLi4uNy2ijhx2rGI1IzGkYsB1IIC5jiU3f8Gj9u8T4+I2I66eETqiMaRv1BQmkKRJ97qUqwX3wVKj0DWT1ZXIiKnUOmAYhjGSbdV9EtErNEk8mcOlbS2ugx7iEmDsFjYp3EoInZVqS6ea6+91vs4KioKgGuuuUZdNiI256SURpHLWZt/g9Wl2IPD+d/pxl9Bp4lWVyMiJ1GpgPLMM8+U2zZp0qSAFSMi1aNB+AbCnUc5VFLHB8geL74zbJoKxdnmAm4iYisagyJSBzSKXA7AYXeaxZXYSHxnwIADWvZexI5qJKAcOnSIo0eP1sSlROQkUiOWketuQqkRZXUp9hHRAKKbm9ONRcR2/F7qvqioiE2bNnmfn3322YSHhwMwY8YMpk2bRm5uLgA9evRg4sSJNGvWzN/LikglNIpcptaTkzk2DkXL3ovYjt8tKN9//z033HADN9xwA3feeSchISEAzJkzh0mTJpGTk+OdwbN48WJGjx5NUVGR34WLSMU4KKNhxEqy3a2sLsV+4rvA0V2Qv+nM+4pIjfI7oKxevdo7ffjCCy/0BpRjK8U6HA7vF8CePXuYPXu2v5cVkQpKDN9EuPMoh0vUglJObAdz2fu9c62uRERO4HdAWbt2rfdxt27dACgoKGD16tU4HI6TroHy/fff+3tZEamg1IhlAGpBOZmQSDOk7FNAEbEbvwPKgQMHvI9btTJ/AG7YsAGPxwNA7969WbJkCVdeeSVgLuq2ZcsWfy8rIhXUKHI5+aWNcBsxVpdiTwld4OB8KC20uhIROY7fASU7O9v7ODExEYBt27Z5tw0ePJj69etz4403ercdPnzY38uKSAWlRiwlW907pxZ/HpQVQuYPVlciIsfxO6AcP+C1tLQU8A0oaWnmD8YGDRp4tx1rXRGR6uXAQ8PIFRxW986pRTWFiCSNQxGxGb8DyrEl7wE2btwImANnj2natCkAJSUlgDloNj5eNysTqQnxYVuJcBZo/MnpOBzmbJ69X1pdiYgcx++A0qRJE+/jv/zlL9x5550sW2YOynO5XKSkpABw8OBB734JCVpWWqQmNIpYAWgF2TOK7wr5G6Fgu9WViMh/+R1Qjs3cAcjJyeGHH8x+XIfDQe/evb3fO9a6AtCiRQt/LysiFdAwYiVHShtQ7Im1uhR7i+8IjhDN5hGxEb8Dyo033khYWBhAubsa//a3v/U+XrRokfdx165d/b2siFRASsRKckpbWF2G/YXGgOtsdfOI2IjfAaVly5ZMmTIFl8vlXe8kMjKSRx55hO7duwPmvXh++uknwJxmrIAiUjMaRa7ksLul1WUEh/jzYP+3UKaVrkXswO978QBceumlXHTRRWzevJnS0lJat27tM3g2Pj6eX375xfv8+O+JSPWICsmkfug+chRQKiaxG2x/Cw7Mh9RBVlcjUucFJKAAhIWF0b59+5N+z+l0KpSI1LCGEasA1IJSUVHNISLZ7OZRQBGxnN9dPCJiTykRq3B7IikobWh1KcHB4YCErrD3c/PuxiJiqYC1oBiGwfLly9m4cSN5eXneRdtO5Z577gnUpUXkJBpGrCTH3QKDEKtLCR4J3cyZPPmbwNXW6mpE6rSABJRFixbxpz/9ib1791b4GAUUkerVUDN4Ki+uIzjDYc8XCigiFvO7i2f16tWkp6ezd+9enzsXn+5LRKpXiKOYBuG/ctjdwupSgktIJMSdC3s+tboSkTrP74Dyz3/+E7fbDZjroJzpS0SqX1L4ekIcpeRoBdnKS+gBmT9CcfaZ9xWRauN3F8+KFSu8weNY60hcXByRkZE4nRqDK2KFhhGrMAwHOe7mVpcSfBJ7wJZ/wt450PK3Z95fRKqF3wHl6NGj3sc9evTghRde0L12RCyWErGa/NJGlBr1rC4l+EQkQv2zYPcnCigiFvK7iSMlJcXbcjJ27FiFExEbSA5fTW5pM6vLCF4JPWDfHCgrtroSkTrL74By4YUXeh8fuyePiFirYcRqcjRAtuoSe0BpARz4j9WViNRZfgeU9PR0oqOjAZg5c6bfBYmIf6JDDhIdmqnxJ/6IbgGRDWHPJ1ZXIlJn+T0Gxe128+ijj/KnP/2Jzz77jN27d3PTTTeRlpZGXFzcKY9LTU3199IichLJ4WsAtAaKPxwOSOwOuz6Gbi+DQwP+RWqa3wFlwIABPrN4VqxYwYoVK057jMPhYP369f5eWkROIiViNaWeCC1x768G58OezyBrMST1troakTonYH8WGIaBw+HQYm0iFkuJWENuaTMtce8v19kQHg+7PrS6EpE6KWAB5VgrihZqE7FWSsRqctyaweM3Rwgk9oSdH+rmgSIWCEhAqWiriVpORKqXgzKSwtdpBk+gNDgfju6Ew8utrkSkzvF7DMpbb70ViDpEJAASwrYS5izSANlAiT0HwlywczYknGd1NSJ1it8BpUePHoGoQ0QCICViNYCmGAeKMxQSusPOD6DTU+bsHhGpEZo7J1KLJEespbAsnmJPnNWl1B5JF0DBFji80upKROoUv1tQTlRQUMDy5cvJzMykqKiIa6+9lqioqEBfRkROIjl8rQbIBlpcRwiLhR3vQkIXq6sRqTMCFlCysrL429/+xueff05ZWZl3+0UXXcSPP/7I22+/DZgLtE2aNKnS59+6dStPPvkkK1asIDo6mquvvpoHHniA8PDwMx574MABnnvuOebPn8/Ro0dp3Lgxd999N1dddVWl6xCxs+SI1WSVnG11GbWLM9QcLLvjPeg8SYu2idSQgASU7du3M3LkSA4cOOAzU+fYtOJu3brx0EMP4Xa7cTgc3HnnnaSlpVX4/Lm5uYwYMYIWLVowdepUDhw4wKRJkygqKmLChAmnPfbgwYPccMMNtGzZkokTJxITE8PmzZspKSmp2osVsalQRxEJYVvZemSQ1aXUPsn9zJsHZv0ESX2srkakTvA7oJSWlnLPPfewf/9+AJ9VZY9JSEigd+/eLFiwAID58+dXKqC89957HDlyhJdfftm7fH5ZWRlPPPEE6enppKSknPLYZ599loYNG/Laa68REmIuXNW7t1aFlNqnQfivOB0edfFUB1c7iEiC7e8qoIjUEL/bKj/++GO2bNniXYjtVGud9O3b1/t46dKllbrGggUL6N27t8+9fQYPHozH42HhwoWnPK6goIA5c+Zw0003ecOJSG2VHL4WgNxSBZSAczjNYLLzffCUWl2NSJ3gd0D56quvALPFpFGjRrz55psnDSlnn/2/fvEtW7ZU6hoZGRnlWlxcLhdJSUlkZGSc8rh169bhdrsJDQ3l5ptvpkOHDvTp04dnn30Wt9tdqRpE7C45Yi0FpSmUGhqUXi2SL4TiTNj3ldWViNQJfgeUDRs2AGbXzkMPPXTK7pMGDRoAZpDJzMys1DXy8vJwuVzltsfGxpKbm3vK47KysgAYP34855xzDq+//jojRoxg5syZvPTSS5WqQcTuksPXqPWkOkWnQXRLyJhpdSUidYLfY1BycnK8j9u1a3fK/Y6f2VNTA1Q9Hg8A559/PuPGjQOgV69eHDlyhDfeeIMxY8YQGRlZI7WIVLfkiLXsKepudRm1l8MBKf1h+ztQcti8kaCIVBu/W1CO/wV/9OjRU+63fft27+Po6OhKXcPlcpGfn19ue25uLrGxsac9DsxQcrzevXtTUlLCjh07KlWHiF1FOPOIC9tJrgbIVq/k/mCUmVOORaRa+R1QGjZs6H08f/78k+5jGAbvvPMOYHYFpaamVuoaaWlp5caa5Ofnk5mZedrZQK1btz7teYuLiytVh4hdJYWvByCnVEvcV6vweIjvAhkzrK5EpNbzO6B07doVMEPItGnTePPNN32+v3DhQu666y5+/vnncsdUVL9+/Vi0aBF5eXnebXPnzsXpdNKnz6mn/DVu3Jg2bdqwaNEin+2LFi0iMjLyjAFGJFgkh6/FYzjJczexupTaL2UAHPoFctdbXYlIreZ3QLn22msBs2XE7XYzefJk7/cMw2DChAne9U9OPKaihg8fTnR0NGPGjOHHH39k9uzZTJ48meHDh/usgTJixAguueQSn2MffPBBvvvuO5566ikWLlzItGnTeOONNxg5cqSW4JdaIzliLfmlqXg488rK4qfEnubS91tetboSkVrN74DSpUsXBg0ahGEYJ10H5djzY+ukDBkyhHPOOadS14iNjWXmzJmEhIQwZswYpkyZwrBhw7wDX4/xeDw+g3EBBgwYwHPPPcdPP/1Eeno677//Pvfeey8PPPBA5V+siE2ZM3iaWl1G3eAMM1tRMmZAaaHV1YjUWgFZ6v6pp54iOzubJUuWeFeSPZFhGHTv3p2//OUvVbpGq1atmDFjxmn3mTVr1km3DxkyhCFDhlTpuiLBIDliHduO9re6jLqj0SDY/RHsmg0tb7a6GpFaKSB3vYqJieHNN99k3LhxNG3aFMMwfL6aNGnCuHHjeOONNyo9g0dETq+e8xAxoQfI1QDZmlMvFeI6weZpVlciUmsF7G7GoaGhjBw50nvTwAMHDgCQkpJy2nvliIh/kiPWAWiKcU1rNAg2TIacdRDXwepqRGqdgAWU/Px8fv31V7Kzs3E4HCQkJNC2bVvq168fqEuIyEkkha/DY4SQX9rI6lLqlsSeEJ4Am6ZCD7WkiASa3wFl/vz5TJ8+nZUrV3pXbj0mJCSEzp07c+edd9KvXz9/LyUiJ5EcsY7c0qZ4CLO6lLrFGQaNLoNtb0GnpyEiweqKRGqVKo9Bcbvd/P73v+euu+5i+fLllJWVlRt7UlpaytKlS0lPT+fhhx+usSXuReqS5PA1Wv/EKo0GmXc33vqa1ZWI1DpVDij33XcfX3zxhTeMHJtGfOIXmDN4Pv/8c8aOHRuwwkXEZLagaPyJJcLjIfkCs5vHU2p1NSK1SpUCyowZM/j+++8BygWR47+O/75hGHz77bfeJe9FxH+RjoNEhRzSAFkrNb4Sju6GXf+2uhKRWqXSY1BKSkp45ZVXfNY7MQyD1NRUunXrRkpKCoZhcODAAZYuXcq+fft8Qso//vEPbrjhBkJDAzY+V6TOSnCaM3hyankLSmQ98BjgPPkyS1UWkHPGtDKnHK+fhKfJ9ThDAlekxwPOgCwGERznC7TqqM/ur7k2qXRK+Prrrzl8+LA3cMTExPDnP/+ZK664otwibYZh8OmnnzJx4kSOHDkCQHZ2Nl9//bUWThMJgHjnWsqMMApq+Qye8DAzSCxaBMfdkssvjVKhU8fAnDPReR3dIyfgPDiP2YsuJSvL//oaNIDrrvP/PMdzOmH2bGxbX6AF8vVCcLzm2qTSAWXx4sWAGT5CQ0OZNm0a3bp1O+m+DoeDq6++mkaNGjFq1CjvLJ+ff/5ZAUUkABKc68h1N8UgxOpSakReHmQfDsy5XK7AnTObTpzd5Czqr3uarKxL2bfP//qqS1YWtq4v0Ora661NKt1QlZGRAZjhY9CgQacMJ8fr0aOH9349AFu3bq3sZUXkJBKca8kr1Qwe6znY47gODs4n2fnzmXcXkTOqdEDZv3+/9/HAgQMrfNzxdxk+tsqsiPjBMIgPWUuOBsjaQrajF0Q147yIJ6wuRaRWqHRAyc/P9z5OS0ur8HEtW7YEzK6hvEB1IovUZYX7iHDkaoqxXTic0OwGmoXOpWnkIqurEQl6lQ4oRUVF3scxMTEVPu74fQsLdYtyEb/l6h48tpPUhzxPSy5qMN7qSkSCXqUDitvt/t/BlZhrdfwMn7KysspeVkROlLuOMiOcI2W6GadtOJxscd9IWtT3tKj3vdXViAS1Ss/iObZqrGEYDBgwoFLHHjvu2GBZEfFD7loKjGZ1ZgZPsDhY1pNDJWcxsME4Xtv1MxDgxVtE6gi/lps5ceXYM32JSADlrKXA09TqKqQcBytyR9Ck3i+cU///rC5GJGhVOaCc6t47p/sSkQAxDMhdR4FH40/s6GBJR3YV9mRgg0cIdRSd+QARKafKAaWyrSdqRREJoKO7oLRAAcXGVuaNoH7oHnrGvWh1KSJBqdJjULp3714ddYhIZfx3Bk+BoS4eu8ovbcKWI0PolziRNfm/1YJ6IpVU6YAya9as6qhDRCojdx04Iyk0kq2uRE5jdd5NNKv3I4OSHuCDfR9aXY5IUNE9GUWCUe46iG6G/gnbm9uIZnnuaDrUn03rqLlWlyMSVPTTTSQYHV4DUereCQY7Cvuxv6gTlyf/jjDHEavLEQkaCigiwcbwQN4GiNIA2eDgYEnO3dQP3cvFDR6zuhiRoKGAIhJsjmyHsqMQ3dzqSqSC8stSWZV3M73iX6J5vQVWlyMSFBRQRIJNzlrzvwooQWXjkSs5WNyBq1NGEe7IP/MBInWcAopIsMldC6ExEJ5gdSVSKU5+PnwfMaH7GJJ8j9XFiNieAopIsMlZa7aeaHXmoFNQ1oilOXfROfYtOtZ/2+pyRGxNAUUk2ORoBk8w2154EduOXsTlKXeRGLbR6nJEbEsBRSSYeNyQt1HjT4Lckpx0CssSGZ56jcajiJyCAopIMMnfDIYbohRQglmpEcUP2eOIDdvJNQ1HALpPmciJFFBEgol3Bo/WQAl2+aVN+OnwA7Sv/xH9Ex+3uhwR21FAEQkmuWvN2TthLqsrkQDYU9SLlbm30j/xL3Sq/5bV5YjYSqVvFigiFspZqxVka5n1BdcRE7qPqxreTn5ZKhlHB1pdkogtqAVFJJjkrFH3Tq1jLoV/oLgjw1OvoXHkYqsLErEFBRSRYFF6FAoy1IJSCxmE8kP2OHLczbm58WUkh6+xuiQRyymgiASL3PWAB6JbWF2JVIMyI4L5h8ZTWJbIiCYDiHeus7okEUspoIgEi5zVgENdPLWY24jhu0NPUOxxcWW9/pCjkCJ1lwKKSLDIWQP1UiEk0upKpBqVeFx8d+gvlOCCb/pB9jKrSxKxhAKKSLA4vEqtJ3VEicfF0qKJEJEE31wEB3+wuiSRGqeAIhIsctdoBdk6xE19OPcJiGkJ310Kuz+zuiSRGqWAIhIMCg9AcZYGyNY1oVFwzgRI6Ao/XAtb37S6IpEao4AiEgxyVpv/jWlhaRliAWc4tHsYGl4Ci0fDumfA0L17pPbTSrIiwSBnDTgjIDLF6krECo4QaH23eZuDVY9B4V7o+gI4Q6yuTKTaKKCIBIOc1RDd3PxFJXWTwwHNh0N4HGz6BxQdhN5vQUiE1ZWJVAt18YgEg5zVWkFWTI0ug/aPwO6P4T9DwJ1vdUUi1UIBRcTuPKXmKrIafyLHNOgN5zwOhxbDd5dAyWGrKxIJOAUUEbvL3wyeYk0xFl9x58C5EyFvA8y7EIoyra5IJKAUUETs7vBK878xaZaWITZUvzV0fAoKd8O3A6Aoy+qKRAJGAUXE7g6vNGfvhNW3uhKxo+jmZkvK0d3w3cVQnG11RSIBoYAiYneHV2iBNjm96GbQcSIc2WEOnC09YnVFIn4LmoCydetWRo0aRefOnenTpw+TJ0+mpKSkUueYMWMGbdu2JT09vZqqFAkww/hvQGlpdSVid9HNzVVnc1bDD8PA47a6IhG/BEVAyc3NZcSIEbjdbqZOncqDDz7I+++/z6RJkyp8jszMTP7+97+TmJhYjZWKBFjRfnOJ+xgFFKmA+mdB+3Gw/xtYcrdWnJWgFhQLtb333nscOXKEl19+mbi4OADKysp44oknSE9PJyXlzKtrPvvsswwYMIC9e/dWc7UiAXRsgKxaUKSi4rvAWWNg04sQ1xHa3md1RSJVEhQtKAsWLKB3797ecAIwePBgPB4PCxcuPOPxS5cu5ZtvvuGhhx6qxipFqsHhlRAarSXupXIaXgxNroFlD8K+r62uRqRKgiKgZGRkkJbmO8XS5XKRlJRERkbGaY8tKytj4sSJ3HXXXSQnJ1dnmSKBd3il2XricFhdiQSbliMgvjMsvAmO7rG6GpFKC4qAkpeXh8vlKrc9NjaW3Nzc0x77r3/9i8LCQkaOHFlN1YlUIw2QlapyhMDZY81wu3C4uSKxSBAJioBSVYcOHeKll15i3LhxhIeHW12OSOW4CyB/iwbIStWFueDs30PWT7DmCaurEamUoAgoLpeL/PzyN8TKzc0lNjb2lMe9+OKLtG3blm7dupGXl0deXh6lpaWUlpZ6H4vYVs5qwFBAEf/Etodmw2Hd05D1s9XViFRYUMziSUtLKzfWJD8/n8zMzHJjU463bds2lixZQvfu3ct9r3v37rz66qv069cv4PWKBET2MnCE6S7G4r9mwyB7Kfw0ghBWAvWsrkjkjIIioPTr149p06b5jEWZO3cuTqeTPn36nPK4xx57jLy8PJ9tTz/9NJGRkYwdO5a2bdtWa90ifslearaeOMOsrkSCnSPEnG68/EF6RPyR3TxndUUiZxQUAWX48OHMmjWLMWPGkJ6ezoEDB5g8eTLDhw/3WQNlxIgR7N27l3nz5gHQrl27cudyuVxERUXRs2fPGqtfak4IhTSvt4QSTzQFZQ3JL21sdUlVd2ipbhAogRPVFJr/lnMyXuTniJvYW9zN6opETisoxqDExsYyc+ZMQkJCGDNmDFOmTGHYsGGMGzfOZz+Px0NZWZlFVYqljuyCxbdza0wKo5peSHrzbjyU1oRbGg+kceQvVldXee4CyPsVYlpbXYnUJk2uIt9owRUp6TjQz0qxt6BoQQFo1aoVM2bMOO0+s2bNOuN5KrKPBJn938KPNwCws3QImw73xoFBbOgu2tefzR3NevJj9iN8k/UMECTriRxeCXigvgKKBJAjhA0ld9Er8g90i53GktwxVlckckpBE1BETipjJvw8GuI7wdkPseVbFzn/vUfaYXcrdhReQNuYT+mb8FcinLl8efDvGMHQcJi9DJzhGiArAZfjOZvNRwZxcYNHWV9wPUfKtICl2FMQ/KQWOYUD82Hx7eay3udMMNd8OIFBCL8WXMvPh+/lvNjpDEoaa0GhVZC9FKLTwKm/ISTwVuXdgsNh0D/xz1aXInJKCigSnPK3wA/XQmwHaH23OUvhNDKOXsKy3DvoFf8i7WJm11CRfji0RANkpdqUeFyszbuB82Knkxy+xupyRE5KAUWCj6cMFt4IIVHQ7pEKtzJsPjKEHUf7cHXKKOLDTn8PJ0u58yF/k8afSLXafGQIBaWN/tuqaFhdjkg5CigSfDa9ZI7RaHs/hMVU4kAHv+TcQ4lRn2tTbsW2P5QPrwAMBRSpVh7CWJE3klbR39AqSnc8FvtRQJHgUrANVo2H1MvBdXalD3cb0Sw5fDfNohbSsf471VBgABz6BZyR5roVItVoT1EPDha3Y2CDR3HgsbocER8KKBJclt4LoTHQ4uYqn+JASSd2HO3LpUm/J8KZd+YDalrmT1D/rDOOqxHxn4NVebfSKHJFcIzNkjpFAUWCx8EfYO8X0HIEhEb5darluaOJcObSP/HxwNQWKIYBWYvA1cbqSqSOyCzpwJ6i87i4wR9xohuoin0ooEhwMAxYOc5cWTXp1PdfqqhCTwPW5w+je9zfiQ3dGYACA+ToTijaX6XuK5GqWpV3C4nhm+no0kKWYh8KKBIc9n5htiy0uAUcgfnYbjxyJaWeelyQ8FRAzhcQmT+Z/62vG1lKzclxp7Gz8Hz6JTypVhSxDQUUsT/DgJWPQey5EN85YKctNeqxvmAoXWLfIC50W8DO65esn6BeKoTHWV2J1DFr824gITyDjq63rS5FBFBAkWCwby7kroHmw8ER2HvpbD4yhBJPfS5M/EtAz1tlWYugvsafSM3LKW3JzsLe9EuYqFYUsQUFFLG/9X81uzxizwn4qcuMCNbnD6WTaxaxoTsCfv5KKS00bxKo8SdikbX5akUR+1BAEXvL+gUOzoem1wa89eSYLUcHUeKJpnf889Vy/grLXgZGKbg0/kSskeNOY1dhT/omPIODMqvLkTpOAUXsbcNfoV5jSOxZbZcoMyLZfGQIXWNfpZ7zULVd54yyFpkLtEW3sK4GqfPW5w+jQfgm2sX82+pSpI5TQBH7KtgOuz6CJldX+6Jlm45cjpNSusf9o1qvc1oHvofYdlqgTSx1yN2WfUWd6JfwJLa9HYTUCQooYl9bpkFoNCRfVO2XKvbEknF0IL3iXyTUUVjt1yvHUwqZP1TLOBuRylqXfz0NI1dzVvSXVpcidZgCithTWRFseRVSBkBIRI1c8teCq6nnzLbmHj3Zy6D0CMSdW/PXFjnBwZJzySxuxwXxz1hditRhCihiTzv+D0qyIXVIjV2yoKwRu4t60iv+eWq8afvgfyCknrlSrojlHKwvGEqzqIU0i/zR6mKkjlJAEXva9DLEdzUXLatBGwuuJDliPY1DvqnR67L/O3C1B2dozV5X5BT2FHUnx92MPgmTrC5F6igFFLGf7OWQvRQaXVbjlz5Ycg7ZJa04N7wGpxx73JC5EOI0/kTsxMmG/KG0jfmC5PA1VhcjdZACitjP1tchPBESu1twcQcbj1xB89A5kPtrzVzy0FIoO2Iu5S9iI9sL+1FQmkzfhL9aXYrUQQooYi+lR2H72+bgWIum2+442o9iIx42Ta2ZCx78HkKioH6rmrmeSAUZhLKx4CrOqf8ecaHbrS5H6hgFFLGXXbPBnQcNB1pWgocwdpUOgowZUJJT/RfcO9fs3tH6J2JDW45e+t+VlqdYXYrUMQooYi9bXoO4TlCvkaVl7HQPBk8JbH2jei9UnG2uIJvQrXqvI1JF/1tp+XWiQjKtLkfqEAUUsY/8LZC5wNLWk2NKiIekvrDpJfBU4z1J9n0FRhkkWDHeRqRiNh25AjDoGVdD3Z4iKKCInWTMhNAYSOxldSWmxlfCkR2w59Pqu8aezyGmFUQkVt81RPxU7HGRcfQSesRNJdyRb3U5UkcooIg9GB7YNhMa9KmxlWPPqP5ZENsBNvytes7vKYV9cyDhvOo5v0gAbSi4hghnPufFTbe6FKkjFFDEHg7Oh6O7IKX677tTKY2vNseIZC0O/LmzfoaSw+rekaBwtCyJbUf7c378FEIcxVaXI3WAAorYQ8ZMc9VYVzurK/GV2N2sa0M1zGDY+zmExZktNSJBYH3BdcSE7KeT6y2rS5E6QAFFrOcugJ0fQHJ/cDisrsaXIwQaX2VOfy7YFrjzGob5mhO6gUP/DCU45Jc2YVfR+VwQ/wwOSq0uR2o5/WQUS3g8xz3Z/RGUHbVf984xKRdDWP3AjkXJ+gkKMiD5wsCdU2qVyHrgqeF7VlbEuvxhxIdvo3XouwE/t8/PBanzdGcysYTTCbNnQ1YWDKk3iyjHOSz5T0qVz9coFTp1DGCBxwuJMGf0bH0dzhkfmDVats2CiGSI0/L2cnLhYeB0wKJFkJfn//kC9W/ksLsVuwt70DViInhuAmfgFhg8/ueCv1q3hosv9v88Yh0FFLFMVhbkH9xH47RvWZJzN9lHq34ulytwdZ1U6uWw+2OzFaWrn+NRyophx3vQ8GJ178gZ5eVB9mH/zxPIfyNr82/gsnoPmd2ULYYH7sSYPxf27fP/PA0a+H8OsZZ+Ooqlzqn/HgYh7CzsY3UppxcabYaUzdOgyM/VNPd+Ae4cSLZpl5bIGWS7zyKz7DxY+5fqXchQ6jQFFLFUJ9cs9hR1w23EWF3KmTW+EjBgw7P+nSdjJsScBdHNAlKWiBW2uG+AvA2w8/+sLkVqKXXxiGXinOtpFLmCBYcetbqUiglzmeuibHwRzrobYlpW/hz5W8zVY1unB74+kRqU6znbXMNn9QRodj04w6wuqUqiQjJpGrmIBuEbAYNSox67Cnuzv7gLHv2KtJTefbHMWaHvUOyJYW9REN0or+lQ2D8PVj4Kfd+r/PHrJ0F4nDn+RCTYtfgtLH/AbBVsfbvV1VSYEzdnx3xMr7gXaRa1EIASTzQeI4RQZxGhjhKKymL5Oed+fjo8lmJPrMUV100KKGINw+CssHfYVXg+HoLoL6+QSGhxM2x6ETLvh6TeFT/2yC7IeMs83hlefTWK1JSYNPOmmmufgJY3m/8+bK5V1NcMSb6HxPDNHCg+l0XZD3KwpANHy5IAB07cJIRvplm9n+gbP4mecVP57MArrC+43urS6xyNQRFrZC2ivnMH24/2t7qSyku5yLzB3y/p5oycitrwLITWg9TLqq82kZrW/CYo3AcbX7K6ktOKdB7muobDuaXJIEqNSOYcfJ5vs55ie+FFHC1LBsxFIj2EkVXSnuW5t/HZgVc4WNye36T+hoENxuFAA4JrkgKKWGP7vyj0JHGwpL3VlVSewwlt7jUHCK4eX7FjctfDlumQegWE1Kve+kRqUlQTaDQY1j4JRQetruakmkT+xF3NO9Mm5gsWZY/l26wnOexudcbjCj2JLDz8B5bnjuL8+Ge5KPJW88amUiMUUKTmedyw4//YV9aXoP0IxqRBi1vMe/Ts/+70+5aVwMKbIDIFmlxbM/WJ1KTmwwED1jxudSXlnB32KqOa9qPEE82cgy+wvbA/x1pLKsbBrwXXsjD7YVqHvgdL7zVvVSHVLkh/O0hQ2/c1lBxiX2l/qyvxT5OrIa4j/Hg9ZC8/9X5rJkDuOmj7oLkqrUhtE+aCZr+Bza9AzhqrqzEZZbDsAS6MvJOtRy7l26yn/tuVUzW7ivqwtuR3sPkfZmuRVDsFFKl52/8F0c3JN1pYXYl/HE5o9whENIBvL4Ksn32/7ykzp2Cu/6vZT1//zE3KIkEr9XKzu2fxnZZ3g4Q6Cunlvg42vcy6krtYmnsXRgDmhOwpu9T8t7zmz7D/2wBUKqejgCI1y11gLhmf1I/KNbPaVFgMnPsXqNcE5vWFH34Duz4yx5t8d4n5l1bz35rTk0VqM2eYuT7QoZ9hyyuWlVHPeYgRTS6mofEVtH+MXaVDAnuBZtdDfGez27Zwf2DPLT4UUKRm7f7EvHNxcj+rKwmc0Cg49wlodQdkLYIfhsIvd0PBFnN78xt0zx2pG2I7QMNLYcUjcHRvjV/eFbqL0U37khS+nnUhT0Fi98BfxBFidtcaZfDTCI1HqUZaB0Vq1va3wdXeHDBam4REQOoQaHQZFGdBeHzQrqwp4peWIyF7qfnLe8BXNRbOG4Rv4JbGlxLicDMvaxKJjRtX38XC46DNGPNeRNvfMdeAkYDTn3VSc4oyzVVYa1PryYkcTohMVjiRuissBtreDwe+gV+fq5FLNo1cxG1Nz8dDKPMyJ5FfWo3h5JiEbmZX9bIHoCir+q9XBymgSM3Z+b7536S+1tYhItUrvos5pX7lY3BoSbVeqm30J9zaZCB5pU34JvNpCj2J1Xo9H61uA08xrPh9zV2zDlFAkZqz7W2I72pOSRSR2q3FzeZ6QfOvMm/zEHAGveJeYHjqtewr7sL3WY/X/F3Rw+Ohxa2wbWa1B7G6KGgCytatWxk1ahSdO3emT58+TJ48mZKSktMec/DgQSZPnszVV19Nly5d6NevHw899BB79uypoarFqyDDHN2ffKHVlYhITXCGQYfHAAP+MwTceQE7dYijmCuS7+Ky5AfZUHAtP2b/AQ8W3d+q0SUQ3RyWj9WA2QALioCSm5vLiBEjcLvdTJ06lQcffJD333+fSZMmnfa4devWMW/ePAYPHsw//vEPxo0bx6ZNm7j++uvJzs6uoeoFgG3vmEu8J/a0uhIRqSnh8dDhT1CwDb4fAiU5fp/SFbqL0U0uoHPsDH4+fA8r80Zi6a8yR4g5MDjzR3MJBQmYoJjF895773HkyBFefvll4uLiACgrK+OJJ54gPT2dlJSTzwg577zzmDNnDqGh/3uZXbt2pX///nz88ceMHj26JsoXw4DtsyCxl1ZSFalropvBuX+GtRNhXj8Y8DXUa1iFExl0rP8OQ5LvodSI4JvMZ8h2nxXwcqsk4Tyz+3rFH6DxleAMil+tthcULSgLFiygd+/e3nACMHjwYDweDwsXLjzlcS6XyyecADRs2JCEhAQOHrTnTa1qpexlkL8ZkvtbXYmIWMF1NnR6Bor2wpwusOfLSh2eGLaRG1OvYmijW9hX3IW5B5+3Tzg5puWt5tpH22ZZXUmtERQBJSMjg7S0NJ9tLpeLpKQkMjIyKnWubdu2cejQIVq10rLjNWb72xCeAPEdra5ERKwS3Qw6/w3qNYb5l8PCm894356GESu4MuUOxrToQOPIJSw4NI6fDo+lxKhfQ0VXQkwaNDjfXBvF47a6mlohKNqh8vLycLnKz/yIjY0lNze3wucxDIMnn3yS5ORkLr/88kCWKKfiKYXt75pTix0hVlcjIlaKSIRzJpjrIe18D3a8Y/5ST74AYs8FRwhtw47QOWklLaLmkxKxhqNliazMu5VNBZdbNxC2oprfCMvug4yZ0Pp2q6sJekERUAJl6tSp/Pzzz7z22mtERUVZXU7dsO9rKD4IKRdZXYmI2IHDAY0uhZQBkLUQMhfC1tfNFZiB/pGQG9KUbHdr5h/6I3uLumEQJH/cRDeHpD5mK0rLWyHE5oHK5oIioLhcLvLz88ttz83NJTY2tkLneP/99/n73//OU089Re/evQNdopzKtlkQ3QKi0864q4jUIc5Qc9mBY0sPlB4F4Ktvwjh0OIhXYm42HJbdYy6B32qU1dUEtaAYg5KWllZurEl+fj6ZmZnlxqaczLx583j88ce57777GDZsWHWVKScqyTWn3SVfaP7VJCJyKqFREBqFQRCHEzDH2iT2gvWTwFNmdTVBLSgCSr9+/Vi0aBF5ef9b6Gfu3Lk4nU769Olz2mMXL17M2LFjuf766xkzZkx1lyrH2/WhuQy0Zu+ISF3SdBjkb4LdH1ldSVALioAyfPhwoqOjGTNmDD/++COzZ89m8uTJDB8+3GcNlBEjRnDJJZd4n2/dupUxY8bQokULrr76alauXOn92rlzpxUvpW7JeAviO5sD40RE6gpXG4jrBOue1uqyfgiKMSixsbHMnDmTiRMnMmbMGKKjoxk2bBgPPvigz34ej4eysv81qa1atYr8/Hzy8/O58cYbffa99tprz7gSrfihIAMyF0DbB8+8r4hIbdP0OlgzAfZ/Yy6HL5UWFAEFoFWrVsyYMeO0+8ya5btAztChQxk6dGg1ViWnlDETQqLMKYQiInVNXCeIaQUb/qaAUkVB0cUjQcbwQMYMc+0TLW0vInWRwwFNroH9X8Ph1VZXE5QUUCTwDnwPR3dCysVWVyIiYp0GfSAiCX59zupKgpICigTe1jchqol5/w0RkbrKGQqNr4Dt/4Kje6yuJugooEhgleTC7n9D8gCtfSIi0nAQOMNg08tWVxJ0FFAksHb8CzwlWtpeRATMBegaXgKbp0HpEaurCSoKKBJYm6dDQjetfSIickzjK8CdB9vesrqSoKKAIoGTvQxyVkLDS62uRETEPiJToEEv+PV5c5ajVIgCigTOltcgogEkdLW6EhERe2l8NeRvhr1fWl1J0FBAkcAoPWLevTPlYnAEya3RRURqiutsqN/WbEWRClFAkcDY8R6UFkDDgVZXIiJiPw6HORblwHdauK2CFFDEf4YBG182B8dGppx5fxGRuujYwm0bX7C6kqCggCL+O7TYHBybOsTqSkRE7MsZav6c3P4OFB6wuhrbU0AR/236B0Q2hPguVlciImJvDQcBTtj8T6srsT0FFPFPURbs/D9odBk49HESETmtsBhoOAA2/x1KC62uxtb0G0X8s/VV878aHCsiUjGNr4LiQ7D9basrsTUFFKm6shLYOBWS+0OYy+pqRESCQ71USOxp3uVYC7edkgKKVN2uD6FoHzS+0upKRESCS5NrIO9X2DvX6kpsSwFFqsYwzPQf3wWim1tdjYhIcHG1g/ptYMOzVldiWwooUjVZi8x776j1RESk8hwOaHItHPwPHFpqdTW2pIAiVbN+MkQ1gXjdd0dEpEoa9DLHo6yfbHUltqSAIpWXsw72fApNhmpqsYhIVTlCzJsI7poN+VusrsZ29NtFKm/9ZHO55uQLra5ERCS4pQyAsFjYMMXqSmxHAUUq58gO2PEvcx6/M8zqakREgltIBDS+HDLehMJ9VldjKwooUjnrn4XQKGh0qdWViIjUDqmXm3/wbfib1ZXYigKKVNyRXebKsY2vgpB6VlcjIlI7hEabIWXzNCjKtLoa21BAkYpb/wyERELqFVZXIiJSuzS+EjBg4wtWV2IbCihSMUd2wJbXzHn7oVFWVyMiUruEucybrm58ybxPjyigSAWtffK/zZBDrK5ERKR2ajIUjDKti/JfCihyZjnrYOsb0PQ6jT0REaku4bFmV8+mqZrRgwKKVMTKP0BkilpPRESqW5NrzAXc1j1tdSWWU0CR0zvwPez9ElreonVPRESqW2iMGVI2vwIFGVZXYykFFDk1TxksGwuus6FBH6urERGpGxpfBeEuWDHO6kospYAip7ZlGuSsgrTbzDtviohI9QuJhOY3w64PIHOR1dVYRgFFTq7wAKx6DBpeAq62VlcjIlK3pFwEMa1h2QNgeKyuxhIKKHJyK/5g/rflrdbWISJSFzmckDYaspfAtresrsYSCihS3t65sP0taHGruXiQiIjUvLhzzLvGL/99nVy8TQFFfJXkwOLbIL6L2b0jIiLWSRsNnuL/tWrXIQoo4mvZg2ZIOeseDYwVEbFaeDy0uAUy3oAD862upkYpoMj/7PwAts0wE3tkktXViIgIQKNBENsBfh4B7nyrq6kxCihiyt8CP4+GpAvUtSMiYicOJ7S5H4oOmrN66ggFFIGyIvjxN+aA2LPGqGtHRMRu6jU016TKeAN2fWx1NTVCAaWuMwyz5SR3HbR7GEKjrK5IREROpuEl0KC32dWTv8XqaqqdAkpdt/YvsONdaPsgxLSyuhoRETkVhwPa3Aeh9WHBtVB6xOqKqpUCSl229Q1Y8zi0uBmSdK8dERHbC42G9uPMFpSfbjXvmVZLKaDUVdv/BYtvh0aXQdPrra5GREQqKro5nD3WHIuy/AGzq74WUkCpi7a/aybvlAHQ+i4NihURCTYNekHrdNj0Mqx7yupqqkWo1QVIDfv1BVj+oBlO2txjTl8TEZHgkzoY3Lmw+k/gKYFzn6hVf3AqoNQVHrd5P4dNL0GTodByRK36IIuI1EnNh4MzDNZOBHcedJkCzhCrqwoIBZS64Oge+PF6OPSL2SSYernVFYmISKA0vQ5CImHjVMj7Ffq8ay6RH+TUvl+bGQZkzIQvOkD+Zuj0jMKJiEhtlHo5nPtnyFwEc7tB5k9WV+Q3BZTaKmcNfHcp/DzSvDNx1xfAdbbVVYmISHWJ7wJd/gbOcJjXF1aOC+q1UoImoGzdupVRo0bRuXNn+vTpw+TJkykpKTnjcYZhMH36dPr370/Hjh254YYbWLlyZfUXbJW8jfDTKPiyM+RtgA5/MqejhbmsrkxERKpbvUZma3mLm+HX5+HT1uaaV55SqyurtKAIKLm5uYwYMQK3283UqVN58MEHef/995k0adIZj3311Vd56aWXGDlyJK+88gpJSUmMHj2aXbt21UDlNcRTCns+h/lXweftYM9n0Op2OG8qJHa3ujoREalJjhBoNgy6/R3qt4HFt8GnreDXF6Ekx+rqKiwoBsm+9957HDlyhJdffpm4uDgAysrKeOKJJ0hPTyclJeWkxxUXF/PKK68wevRoRo4cCcB5553HZZddxuuvv87jjz9eMy+gOpQegQPzYc8n5mI9xQchJs2cOpzc3xzVLSIidVdkCrT7PTQdCrs/hhUPwcpHoMnV5sDaRpdCeJzVVZ5SUASUBQsW0Lt3b284ARg8eDB//vOfWbhwIUOHDj3pccuXL6egoIDBgwd7t4WHh3PJJZcwb9686i47cEqPQv4mc1xJ9nLI+gmyl4FRCvVSzZtHpVxkBhQREZHjxaSZXf0tR0LmfDg4H3a+D45QSDgPkvpCYg+IOxfqnwVOe0QDe1RxBhkZGVx33XU+21wuF0lJSWRkZJz2OIC0NN9f3K1atWLmzJkUFRURGRlZqVrcbjeGYbBmzZpKHXdGZYXmWiWGB4yy/36Vmt03xrG+Qxc4B0L8YEgMMwdCOULBART99yuINDgHEjyBOVdICKzJCtw5nU7zfHYXqNcb6PfP7uerjnPWtfNV178Ru75eCJ6fC6eWDJFnQ7N08x4+nmLz906JG/aWwt5NwGYzoDhDzd8vznAIiw1YBSUlJTgquAZXUASUvLw8XK7ygzxjY2PJzc097XHh4eFERET4bHe5XBiGQW5ubqUDSkXf2MoxoHBfBXf1gFFsfrCCXAQEbhSUARQF+JxBEPgC9noD/f7Z/XzVcc66dj6oln8jtn69EBQ/F/xjmKHF4/7fpjAX5l/C/nM4HLUroNhJly5dqunMHavpvCIiIsEnKGbxuFwu8vPzy23Pzc0lNvbUTU8ul4uSkhKKi31bG/Ly8nA4HKc9VkRERKwTFAElLS2t3FiT/Px8MjMzy40vOfE4gG3btvlsz8jIIDU1tdLdOyIiIlIzgiKg9OvXj0WLFpGXl+fdNnfuXJxOJ3369DnlcV27diUmJoY5c+Z4t7ndbr7++mv69etXrTWLiIhI1QXFGJThw4cza9YsxowZQ3p6OgcOHGDy5MkMHz7cZw2UESNGsHfvXu8U4oiICNLT05k6dSoJCQm0adOGd999l5ycHG677TarXo6IiIicQVAElNjYWGbOnMnEiRMZM2YM0dHRDBs2jAcffNBnP4/HQ1lZmc+2O+64A8MweOONN8jOzqZdu3a8/vrrNG3atCZfgoiIiFSCwzAMw+oiRERERI4XFGNQREREpG5RQBERERHbUUARERER21FAEREREdtRQBERERHbUUARERER21FAqSMWLlzIQw89xMCBA2nbti1/+ctfKnxsfn4+jz32GD169KBLly7cd999HDx4sBqrtZfvvvuOq666inPPPZdBgwYxe/bsMx6ze/du2rZtW+7rN7/5TQ1UXLO2bt3KqFGj6Ny5M3369GHy5MmUlJSc8TjDMJg+fTr9+/enY8eO3HDDDaxcubL6C7aJqr5vAwYMOOln68R7jtVGO3bsYMKECVx99dW0b9+eK664okLH1fXPWlXfN6s/a0GxUJv474cffuDXX3+le/fu5ObmVurYBx54gC1btvD4448TERHBCy+8wB133MHs2bMJDa3dH6GlS5dyzz33MGzYMB577DF+/vln/vjHPxIdHc1ll112xuPHjh1Lz549vc+jo6Ors9wal5uby4gRI2jRogVTp07lwIEDTJo0iaKiIiZMmHDaY1999VVeeuklfv/739O2bVveeecdRo8ezSeffFLrF1L0530DGDRoEKNHj/bZFh4eXl3l2sbmzZuZP38+nTp1wuPxUNFlvOryZw2q/r6BxZ81Q+qEsrIy7+OLLrrIeOKJJyp03PLly402bdoYP/zwg3fb1q1bjbZt2xpffPFFwOu0m9GjRxs33HCDz7axY8cagwcPPu1xu3btMtq0aWPMmTOnOsuz3LRp04zOnTsbhw8f9m577733jHbt2hn79+8/5XFFRUVG165djSlTpni3FRcXGxdddJHx5z//uRortoeqvm+GUbl/v7XN8T/HHnnkEePyyy8/4zF1/bNmGFV73wzD+s+aunjqCKezav+rFyxYgMvl8rkpY1paGu3atWPBggWBKs+WSkpKWLx4cbmWkiFDhrB161Z2795tUWX2sWDBAnr37k1cXJx32+DBg/F4PCxcuPCUxy1fvpyCggIGDx7s3RYeHs4ll1xS6z9XUPX3ra6rys+xuv5Zg6r//LdacFYtNSYjI4OWLVvicDh8tqelpZGRkWFRVTVj586duN1u0tLSfLa3atUKoEKv//HHH6ddu3b07t2b8ePHk5OTUx2lWiYjI6Pc++NyuUhKSjrt+3Pseyd7b/fu3UtRUVHgi7WRqr5vx3z22Wecc845dOnShTvuuIONGzdWV6lBr65/1vxl5Wetdg8gEL/l5eVRv379cttjY2NZu3atBRXVnGNjdVwul8/2Y89PN5YnPDycG2+8kb59++JyuVi1ahXTpk1j7dq1fPDBB4SFhVVf4TUoLy+v3PsD5ufjdO9PXl4e4eHhRERE+Gx3uVwYhkFubi6RkZEBr9cuqvq+gTlwsWPHjqSmprJr1y6mTZvGTTfdxMcff1wnxlNUVl3/rPnD6s+aAkqQys/Pr9BMmqZNm9aJwXMVVZn3zR/Jyck8/vjj3uc9evTgrLPOIj09nXnz5jFkyBC/zi911/jx472Pu3XrRp8+fRg8eDCvv/66z2dOxF9Wf9YUUILU3LlzfT48p/Lll196uySqwuVysX///nLbc3NziY2NrfJ5rVKZ9+3Y68vPz/f5Xl5eHkClX/+FF15IVFQU69atqzUBxeVylXt/4MyfD5fLRUlJCcXFxT5/2ebl5eFwOILys1UZVX3fTiY5OZnzzjuPdevWBaq8WqWuf9YCqaY/awooQer666/n+uuvr/brpKWl8dNPP2EYhs84lG3bttGmTZtqv36gVeZ9KykpISwsjIyMDC644ALv9lP1addFJxuLlJ+fT2Zm5mnfn2Pf27ZtG2effbZ3e0ZGBqmpqbW+yb2q75tUXl3/rAUzDZKV0+rXrx+5ubn89NNP3m3btm1j/fr19OvXz8LKql94eDg9e/bkq6++8tl+rFWqSZMmlTrf999/z9GjRzn33HMDWaal+vXrx6JFi7ytSmC2UjmdTp+ZXyfq2rUrMTExzJkzx7vN7Xbz9ddf1/rPFVT9fTuZAwcOsGzZslr1uQqkuv5ZC6Sa/qypBaWO2LNnD2vWrAGgsLCQnTt3MnfuXACfabTt27fnmmuu4emnnwagS5cu9O3bl8cee4xHHnmEiIgInn/+edq2bcull15a8y+kht19993ceuutPP744wwePJjFixfz+eef8/zzz/vsd+L7NmnSJBwOB507d8blcrF69WpeeeUVzjnnHAYOHGjFS6kWw4cPZ9asWYwZM4b09HQOHDjA5MmTGT58OCkpKd79RowYwd69e5k3bx4AERERpKenM3XqVBISEmjTpg3vvvsuOTk53HbbbVa9nBpT1fft888/5/vvv+fCCy8kOTmZXbt2MX36dEJCQhg1apRVL6fGFBYWMn/+fMD8mVZQUOD9OdajRw8SEhL0WTuJqrxvdvisKaDUEYsXL+bRRx/1Pv/hhx/44YcfAHymjZWVleHxeHyOfeGFF3jmmWeYMGECpaWl9O3bl/Hjx9f6VWTBHBg2depUXnjhBT788ENSU1N58sknfdZUgPLvW6tWrXj33Xd5//33KSoqIiUlhWHDhnHffffVqvctNjaWmTNnMnHiRMaMGUN0dDTDhg3jwQcf9NnP4/FQVlbms+2OO+7AMAzeeOMNsrOzadeuHa+//nqdmIlS1fetSZMmHDx4kKeffpr8/Hzq169Pr169uO++++rE+3bo0CHuv/9+n23Hnr/11lv07NlTn7WTqMr7ZofPmsMwKrHmrYiIiEgN0BgUERERsR0FFBEREbEdBRQRERGxHQUUERERsR0FFBEREbEdBRQRERGxHQUUERERsR0FFBEREbEdBRQRkVrq3//+N23btvX5EgkWtWfNbZFa4pZbbuGXX3455ffDwsJwuVy0bNmSXr16MXToUBo3blyDFYqVpk6d6vN84MCBtGvXzqJqRKqPAopIkHG73Rw6dIhDhw6xdOlSXn31VR5++GFuueUWq0uTGvDyyy/7PG/cuLECitRK6uIRCXLFxcU8+eSTfPbZZ1aXIiISMGpBEQkC3377LWDe3XbPnj289tpr/Pjjjz77PP/881x55ZVWlCciEnAKKCJBoEmTJt7HzZo147zzzmPIkCHs2rXLu33Pnj3s2LGD5s2be7cVFhby0Ucf8Z///IcNGzaQk5NDSEgICQkJnHPOOVx22WUMGjSIkJCQctf897//zaOPPuqzbePGjWzdupVXX32VRYsWkZ2dTUJCAn379uV3v/udT53+Ki4u5s033+Tzzz9n586d1KtXjw4dOnDzzTczYMCAcmN1rr32WiZNmuR9vnv3bi6++GKfc7711lukpaXxyiuvMH/+fPbv309JSQkbN2702S83N5cPPviAH3/8kc2bN5Obm0tYWBhJSUl06tSJq666igsuuKBczY8++ij//ve/vc+HDh3KM888431eVFREt27dcLvdgPn/9Vj4POamm25i2bJl3ucPPPAAV155ZbnXcvw1j///1LhxY7777ruT7nvMnj17mD59OgsWLCAzM5PY2Fh69uzJmDFjaNWq1WmPFakpCigiQSg8PJz27dv7BBSA7Oxsb0BZunQpY8eO5cCBA+WO37NnD3v27OGrr76iffv2vPDCCz7B5lTmzp3Lww8/TElJiXfbgQMHmD17NnPmzGH69Ol0797dz1dnvo5Ro0bx66+/ercVFxezcOFCFi5cyKhRo6p03o0bN3LfffeRk5Nzyn2+/vpr/vjHP5KXl+ez3e12s2PHDnbs2MGnn35K7969mTJlComJid59evbs6RNQli9f7nOOVatWecMJmCFq//79NGzY0PsaV69e7XNMr169Kv06T+f7779n7NixHD161LstKyuLL774gvnz5/POO+9w9tlnB/SaIlWhMSgiQcgwDDIyMsptd7lcAKxevZrbbrvtpOHkROvXr2fEiBFkZmaecd/f//73PuHkeEePHuWee+7h4MGDZzzP6RiGwUMPPeQTTk705ptvsmLFikqf+69//etpw8m3337L/fffXy6cnMxPP/3E7bff7vOLvnfv3j77bN++naysLO/zpUuXljvP8dtWrlzpE2Cio6M599xzz1hLZdx7770+NR+voKCAv/zlLwG9nkhVKaCIBJGysjJ27tzJ+PHj2bx5s8/3EhMTadmyJYZhMH78eIqKirzfczqd3HXXXXzwwQe88847XHXVVT7H7tu3jylTppzx+qWlpdx+++18+OGHvPXWWwwYMMDn+zk5OfzjH//w4xXC/PnzWbRokc+2tLQ0pk+fzpw5c5g0aRJxcXE+v8grqrS0lBYtWvD8888zZ84c3nvvPe69917ADFgTJkzA4/F49w8PD+cPf/gDH330EW+++SZ9+/b1Od/69et5/fXXvc9TUlJo0aKFzz7HB5CTBZQlS5ac9DFAt27dCA0NpWHDhnz77bfluoMA/vCHP3i/9+233/Kvf/3rtO+B2+1mxIgRfPLJJ8yYMYOzzjrL5/vLli1j3759pz2HSE1QF49IEKjIAlt33nknTqeTpUuXlhtTkZ6ezgMPPOB93q1bNw4fPswPP/zg3fbZZ58xfvx4YmJiTnmNm2++mYcfftj7vEePHlxzzTU+rR2fffYZEyZMwOms2t8/n3zyic9zp9PJP//5T+8v/rS0NCIiInjwwQcrfe6oqCjefvttkpKSvNu6dOkCmF07x7d2AEyYMIHrr7/e+7xnz55cddVVbNmyxbvtvffe45577sHhcABml8z27du931+6dCmXXXYZpaWlrFy5EoCEhARycnLweDw+401ODDDHundCQ0NPOb4nPj6+UmN/Lr/8ch577DHv82eeeYZhw4b57LNx40YaNWpU4XOKVAe1oIgEOYfDwahRoxgxYgTASRd5u+GGG864rbS09IzdJif+InM4HAwdOtRnW0FBAVu3bq1Q7SezatUqn+c9evQo1yoxaNAgb3dWZfzmN7/xCSfHO7H1IiIigmuuucZnW0hIiE9gAXP8xrZt27zPTxwzciyArF+/3tu1cv7553tD55YtWzh8+DBut7vcaw/0+BOA3/72tz7P09LSyu2Tm5sb8OuKVJZaUESCVMOGDenZsyc33XQTnTt39m4/cQxIWFiYdxDm8Zo2bVpu25nGj5zsL/WTbcvKyirXdVBRJ7ZiNGvWrNw+ISEhNG7cuEJjRY53ugXNTnztjRo1IiwsrNx+J3u9Bw8e9P6i79mzJw6HA8MwAPj1118pKCjwaR0577zziI+PZ8OGDRiGwbJly2jQoIHP2JC4uLhqWYDtxEASGRlZbp+ysrKAX1ekshRQRILA8WMPwsLCqF+/PlFRURZWVHOOdZ0EQkpKSsDOdSoJCQm0adPG283m8XhYvny5T0Dp1q0bCQkJzJo1CzC7do6fDQRmy1EgX/sx8fHxPs9PNsVcxA4UUESCQGXGGCQnJ/s8d7vd7N+/v9yYghOnKAOn7P44Zvfu3eWmoO7evbvcfg0aNKhouSc9ds+ePd7nxz8+pqysjL1791b63KcbF3Pi+7Zv3z5KSkoIDw/32X6y13vi+9arVy+fcUBLly71dvXExcVx1llnkZCQ4P3+kiVLyr1n1dG9IxJMNAZFpJbp0aNHuW3vvffeGbeFhobStWvX0577ww8/9HluGIbPuh8AMTExJx3XUFGdOnXyeb548eJys0q++uqrgI+TOHH9luLi4nIDdsvKyvjggw98tiUmJpZ7vSeGi48++sg7vblLly44HA4aNGjgHVuzYcOGUw6QPdGJ3U7Hz9YSqU3UgiJSy5x33nm0adOGTZs2ebdNnz4dMO98W1xczP/93/+VWyr/yiuvPO0MHoC3336byMhIBg0aRGFhIW+++Wa59UquuOIKv7oNrrnmGr788kvvc7fbzciRI3n44Ydp2bIla9as8VmdNVAuvfRSnn32WZ8xMBMnTiQvL4/zzz+fnJwcXnvtNZ8ZPAA33nhjua6YHj16EBIS4h3Lcfz4lm7duvk83r59O2VlZRQUFHi3JyUlnXJF1/j4eJ/zffrpp5xzzjneFhmXy1WlAcQidqOAIlLLOBwOnnrqKW655RbvX9cej4dp06Yxbdq0kx7TqFEjHnrooTOeOzIykldffZVXX331pN93uVz87ne/q3rxQL9+/Tj//PN91kLZvn07Y8aMKVdLIFsPoqKieOKJJ7j33nu9a6EUFxczefLkUx7Trl07brvttnLbY2Ji6NChQ7lVYcE3oHTv3r1cqxSYA21PpUuXLnz11Vfe5ytWrPCZWXTPPfd413YRCWbq4hGphTp27Mhrr71WblzFybRr146ZM2eecfwJwNSpU085ODcqKoqpU6f6PRDV4XAwZcqU0679MmbMGDp06OCz7cSxIlUxcOBAXnjhBerXr3/GfXv16sXrr79+yvfjZF00kZGRPnWfd955FT72mNtvv/2ks4tEahsFFJFaqnv37nz99df8+c9/pl+/fiQlJREWFkZkZCSpqakMGjSI559/ntmzZ1foPjwAF1xwAR9//DFDhw6lYcOGhIWFkZyczNChQ/n0008DNrAzISGB999/nwceeIDWrVsTHh5OXFwcffv25bXXXuO+++5j586d5Y4JhEGDBvHNN9/w+9//np49e5KYmEhYWBhRUVE0a9aMK6+8kunTpzNz5sxyM2+Od7L3olOnTj7homnTpiedAn6697Fjx468/fbbDBw4kAYNGmgWjtRaDuPYZH0RkeOc6m7GdrB06dJyC45Nnz6dCy+80KKKRCTQ1IIiIrYzf/58Hn74YebPn+8zeLSkpIRvvvmm3HiZxo0bl7tRn4gENw2SFRHbcbvdfPrpp3z66ac4HA5iY2MJDQ0lJyeH0tJSn31DQ0N54oknAjIGRUTsQwFFRKrFwYMHyc/Pr/D+YWFhJ13W3jAM7xoiJ0pKSuKpp57iggsuqGqZImJTCigiUi2ee+45Pvroowrv37hxY7777jvAnN3y+OOP88svv7Bp0yays7PJy8sjIiKChIQE2rVrx4UXXsiQIUPqzJL/InWNBsmKSLUYN25clQOKiIgCioiIiNiOZvGIiIiI7SigiIiIiO0ooIiIiIjtKKCIiIiI7SigiIiIiO0ooIiIiIjtKKCIiIiI7SigiIiIiO38P7vBU24WUYFi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80" y="1513954"/>
            <a:ext cx="5732629" cy="51373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708" y="1513954"/>
            <a:ext cx="5725417" cy="51373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1117797" y="870403"/>
                <a:ext cx="493564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 u="sng" smtClean="0">
                          <a:latin typeface="Cambria Math" panose="02040503050406030204" pitchFamily="18" charset="0"/>
                        </a:rPr>
                        <m:t>𝑴𝒂𝒕𝒓𝒊𝒄𝒆𝒔</m:t>
                      </m:r>
                      <m:r>
                        <a:rPr lang="es-ES" sz="3200" b="1" i="1" u="sng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 smtClean="0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ES" sz="3200" b="1" i="1" u="sng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1" i="1" u="sng" smtClean="0">
                          <a:latin typeface="Cambria Math" panose="02040503050406030204" pitchFamily="18" charset="0"/>
                        </a:rPr>
                        <m:t>𝒄𝒐𝒓𝒓𝒆𝒍𝒂𝒄𝒊</m:t>
                      </m:r>
                      <m:r>
                        <a:rPr lang="es-ES" sz="3200" b="1" i="1" u="sng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3200" b="1" i="1" u="sng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s-ES" sz="3200" b="1" u="sng" dirty="0">
                  <a:effectLst/>
                </a:endParaRPr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97" y="870403"/>
                <a:ext cx="493564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276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6317" y="903192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1.1</a:t>
            </a:r>
            <a:endParaRPr lang="es-ES" b="1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115655" y="1226029"/>
            <a:ext cx="209211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2400" b="1" dirty="0" smtClean="0"/>
              <a:t>Red de </a:t>
            </a:r>
            <a:r>
              <a:rPr lang="es-ES" sz="2400" b="1" dirty="0" err="1" smtClean="0"/>
              <a:t>Kohonen</a:t>
            </a:r>
            <a:endParaRPr lang="es-ES" sz="2400" b="1" dirty="0"/>
          </a:p>
        </p:txBody>
      </p:sp>
      <p:sp>
        <p:nvSpPr>
          <p:cNvPr id="12" name="Elipse 11"/>
          <p:cNvSpPr/>
          <p:nvPr/>
        </p:nvSpPr>
        <p:spPr>
          <a:xfrm>
            <a:off x="6082411" y="5651555"/>
            <a:ext cx="282886" cy="262421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5640175" y="3599950"/>
            <a:ext cx="282886" cy="26242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6403472" y="3599950"/>
            <a:ext cx="282886" cy="26242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5640175" y="2948767"/>
            <a:ext cx="282886" cy="26242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6403473" y="2953337"/>
            <a:ext cx="282886" cy="26242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20" name="Conector recto 19"/>
          <p:cNvCxnSpPr>
            <a:stCxn id="14" idx="0"/>
            <a:endCxn id="16" idx="4"/>
          </p:cNvCxnSpPr>
          <p:nvPr/>
        </p:nvCxnSpPr>
        <p:spPr>
          <a:xfrm flipV="1">
            <a:off x="5781618" y="3211188"/>
            <a:ext cx="0" cy="388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>
            <a:stCxn id="14" idx="6"/>
            <a:endCxn id="15" idx="2"/>
          </p:cNvCxnSpPr>
          <p:nvPr/>
        </p:nvCxnSpPr>
        <p:spPr>
          <a:xfrm>
            <a:off x="5923061" y="3731161"/>
            <a:ext cx="4804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>
            <a:stCxn id="17" idx="4"/>
            <a:endCxn id="15" idx="0"/>
          </p:cNvCxnSpPr>
          <p:nvPr/>
        </p:nvCxnSpPr>
        <p:spPr>
          <a:xfrm flipH="1">
            <a:off x="6544915" y="3215758"/>
            <a:ext cx="1" cy="384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stCxn id="16" idx="6"/>
            <a:endCxn id="17" idx="2"/>
          </p:cNvCxnSpPr>
          <p:nvPr/>
        </p:nvCxnSpPr>
        <p:spPr>
          <a:xfrm>
            <a:off x="5923061" y="3079978"/>
            <a:ext cx="480412" cy="45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>
            <a:stCxn id="14" idx="2"/>
            <a:endCxn id="12" idx="7"/>
          </p:cNvCxnSpPr>
          <p:nvPr/>
        </p:nvCxnSpPr>
        <p:spPr>
          <a:xfrm>
            <a:off x="5640175" y="3731161"/>
            <a:ext cx="683694" cy="195882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>
            <a:stCxn id="15" idx="3"/>
            <a:endCxn id="12" idx="7"/>
          </p:cNvCxnSpPr>
          <p:nvPr/>
        </p:nvCxnSpPr>
        <p:spPr>
          <a:xfrm flipH="1">
            <a:off x="6323869" y="3823940"/>
            <a:ext cx="121031" cy="186604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>
            <a:stCxn id="17" idx="3"/>
            <a:endCxn id="12" idx="7"/>
          </p:cNvCxnSpPr>
          <p:nvPr/>
        </p:nvCxnSpPr>
        <p:spPr>
          <a:xfrm flipH="1">
            <a:off x="6323869" y="3177327"/>
            <a:ext cx="121032" cy="251265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>
            <a:stCxn id="16" idx="4"/>
            <a:endCxn id="12" idx="7"/>
          </p:cNvCxnSpPr>
          <p:nvPr/>
        </p:nvCxnSpPr>
        <p:spPr>
          <a:xfrm>
            <a:off x="5781618" y="3211188"/>
            <a:ext cx="542251" cy="247879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6995732" y="3613215"/>
            <a:ext cx="282886" cy="26242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7759029" y="3613215"/>
            <a:ext cx="282886" cy="26242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6995732" y="2962032"/>
            <a:ext cx="282886" cy="26242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0" name="Elipse 49"/>
          <p:cNvSpPr/>
          <p:nvPr/>
        </p:nvSpPr>
        <p:spPr>
          <a:xfrm>
            <a:off x="7759030" y="2966602"/>
            <a:ext cx="282886" cy="26242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51" name="Conector recto 50"/>
          <p:cNvCxnSpPr>
            <a:stCxn id="47" idx="0"/>
            <a:endCxn id="49" idx="4"/>
          </p:cNvCxnSpPr>
          <p:nvPr/>
        </p:nvCxnSpPr>
        <p:spPr>
          <a:xfrm flipV="1">
            <a:off x="7137175" y="3224453"/>
            <a:ext cx="0" cy="388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/>
          <p:cNvCxnSpPr>
            <a:stCxn id="47" idx="6"/>
            <a:endCxn id="48" idx="2"/>
          </p:cNvCxnSpPr>
          <p:nvPr/>
        </p:nvCxnSpPr>
        <p:spPr>
          <a:xfrm>
            <a:off x="7278618" y="3744426"/>
            <a:ext cx="4804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/>
          <p:cNvCxnSpPr>
            <a:stCxn id="50" idx="4"/>
            <a:endCxn id="48" idx="0"/>
          </p:cNvCxnSpPr>
          <p:nvPr/>
        </p:nvCxnSpPr>
        <p:spPr>
          <a:xfrm flipH="1">
            <a:off x="7900472" y="3229023"/>
            <a:ext cx="1" cy="384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/>
          <p:cNvCxnSpPr>
            <a:stCxn id="49" idx="6"/>
            <a:endCxn id="50" idx="2"/>
          </p:cNvCxnSpPr>
          <p:nvPr/>
        </p:nvCxnSpPr>
        <p:spPr>
          <a:xfrm>
            <a:off x="7278618" y="3093243"/>
            <a:ext cx="480412" cy="45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6995731" y="4851743"/>
            <a:ext cx="282886" cy="26242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7759028" y="4851743"/>
            <a:ext cx="282886" cy="26242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6995731" y="4200560"/>
            <a:ext cx="282886" cy="26242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8" name="Elipse 57"/>
          <p:cNvSpPr/>
          <p:nvPr/>
        </p:nvSpPr>
        <p:spPr>
          <a:xfrm>
            <a:off x="7759029" y="4205130"/>
            <a:ext cx="282886" cy="26242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59" name="Conector recto 58"/>
          <p:cNvCxnSpPr>
            <a:stCxn id="55" idx="0"/>
            <a:endCxn id="57" idx="4"/>
          </p:cNvCxnSpPr>
          <p:nvPr/>
        </p:nvCxnSpPr>
        <p:spPr>
          <a:xfrm flipV="1">
            <a:off x="7137174" y="4462981"/>
            <a:ext cx="0" cy="388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55" idx="6"/>
            <a:endCxn id="56" idx="2"/>
          </p:cNvCxnSpPr>
          <p:nvPr/>
        </p:nvCxnSpPr>
        <p:spPr>
          <a:xfrm>
            <a:off x="7278617" y="4982954"/>
            <a:ext cx="4804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58" idx="4"/>
            <a:endCxn id="56" idx="0"/>
          </p:cNvCxnSpPr>
          <p:nvPr/>
        </p:nvCxnSpPr>
        <p:spPr>
          <a:xfrm flipH="1">
            <a:off x="7900471" y="4467551"/>
            <a:ext cx="1" cy="384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/>
          <p:cNvCxnSpPr>
            <a:stCxn id="57" idx="6"/>
            <a:endCxn id="58" idx="2"/>
          </p:cNvCxnSpPr>
          <p:nvPr/>
        </p:nvCxnSpPr>
        <p:spPr>
          <a:xfrm>
            <a:off x="7278617" y="4331771"/>
            <a:ext cx="480412" cy="45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e 62"/>
          <p:cNvSpPr/>
          <p:nvPr/>
        </p:nvSpPr>
        <p:spPr>
          <a:xfrm>
            <a:off x="5638620" y="4849049"/>
            <a:ext cx="282886" cy="26242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6401917" y="4849049"/>
            <a:ext cx="282886" cy="26242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Elipse 64"/>
          <p:cNvSpPr/>
          <p:nvPr/>
        </p:nvSpPr>
        <p:spPr>
          <a:xfrm>
            <a:off x="5638620" y="4197866"/>
            <a:ext cx="282886" cy="26242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Elipse 65"/>
          <p:cNvSpPr/>
          <p:nvPr/>
        </p:nvSpPr>
        <p:spPr>
          <a:xfrm>
            <a:off x="6401918" y="4202436"/>
            <a:ext cx="282886" cy="26242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66"/>
          <p:cNvCxnSpPr>
            <a:stCxn id="63" idx="0"/>
            <a:endCxn id="65" idx="4"/>
          </p:cNvCxnSpPr>
          <p:nvPr/>
        </p:nvCxnSpPr>
        <p:spPr>
          <a:xfrm flipV="1">
            <a:off x="5780063" y="4460287"/>
            <a:ext cx="0" cy="388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/>
          <p:cNvCxnSpPr>
            <a:stCxn id="63" idx="6"/>
            <a:endCxn id="64" idx="2"/>
          </p:cNvCxnSpPr>
          <p:nvPr/>
        </p:nvCxnSpPr>
        <p:spPr>
          <a:xfrm>
            <a:off x="5921506" y="4980260"/>
            <a:ext cx="4804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>
            <a:stCxn id="66" idx="4"/>
            <a:endCxn id="64" idx="0"/>
          </p:cNvCxnSpPr>
          <p:nvPr/>
        </p:nvCxnSpPr>
        <p:spPr>
          <a:xfrm flipH="1">
            <a:off x="6543360" y="4464857"/>
            <a:ext cx="1" cy="384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/>
          <p:cNvCxnSpPr>
            <a:stCxn id="65" idx="6"/>
            <a:endCxn id="66" idx="2"/>
          </p:cNvCxnSpPr>
          <p:nvPr/>
        </p:nvCxnSpPr>
        <p:spPr>
          <a:xfrm>
            <a:off x="5921506" y="4329077"/>
            <a:ext cx="480412" cy="45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/>
          <p:cNvCxnSpPr>
            <a:stCxn id="47" idx="4"/>
            <a:endCxn id="57" idx="0"/>
          </p:cNvCxnSpPr>
          <p:nvPr/>
        </p:nvCxnSpPr>
        <p:spPr>
          <a:xfrm flipH="1">
            <a:off x="7137174" y="3875636"/>
            <a:ext cx="1" cy="3249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>
            <a:stCxn id="48" idx="4"/>
            <a:endCxn id="58" idx="0"/>
          </p:cNvCxnSpPr>
          <p:nvPr/>
        </p:nvCxnSpPr>
        <p:spPr>
          <a:xfrm>
            <a:off x="7900472" y="3875636"/>
            <a:ext cx="0" cy="3294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/>
          <p:cNvCxnSpPr>
            <a:stCxn id="15" idx="4"/>
            <a:endCxn id="66" idx="0"/>
          </p:cNvCxnSpPr>
          <p:nvPr/>
        </p:nvCxnSpPr>
        <p:spPr>
          <a:xfrm flipH="1">
            <a:off x="6543361" y="3862371"/>
            <a:ext cx="1554" cy="3400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/>
          <p:cNvCxnSpPr>
            <a:stCxn id="14" idx="4"/>
            <a:endCxn id="65" idx="0"/>
          </p:cNvCxnSpPr>
          <p:nvPr/>
        </p:nvCxnSpPr>
        <p:spPr>
          <a:xfrm flipH="1">
            <a:off x="5780063" y="3862371"/>
            <a:ext cx="1555" cy="3354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/>
          <p:cNvCxnSpPr>
            <a:stCxn id="57" idx="2"/>
            <a:endCxn id="66" idx="6"/>
          </p:cNvCxnSpPr>
          <p:nvPr/>
        </p:nvCxnSpPr>
        <p:spPr>
          <a:xfrm flipH="1">
            <a:off x="6684804" y="4331771"/>
            <a:ext cx="310927" cy="1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/>
          <p:cNvCxnSpPr>
            <a:stCxn id="49" idx="2"/>
            <a:endCxn id="17" idx="6"/>
          </p:cNvCxnSpPr>
          <p:nvPr/>
        </p:nvCxnSpPr>
        <p:spPr>
          <a:xfrm flipH="1" flipV="1">
            <a:off x="6686359" y="3084548"/>
            <a:ext cx="309373" cy="86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/>
          <p:cNvCxnSpPr>
            <a:stCxn id="47" idx="2"/>
            <a:endCxn id="15" idx="6"/>
          </p:cNvCxnSpPr>
          <p:nvPr/>
        </p:nvCxnSpPr>
        <p:spPr>
          <a:xfrm flipH="1" flipV="1">
            <a:off x="6686358" y="3731161"/>
            <a:ext cx="309374" cy="13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87"/>
          <p:cNvCxnSpPr>
            <a:stCxn id="55" idx="2"/>
            <a:endCxn id="64" idx="6"/>
          </p:cNvCxnSpPr>
          <p:nvPr/>
        </p:nvCxnSpPr>
        <p:spPr>
          <a:xfrm flipH="1" flipV="1">
            <a:off x="6684803" y="4980260"/>
            <a:ext cx="310928" cy="26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101"/>
          <p:cNvCxnSpPr>
            <a:stCxn id="65" idx="2"/>
            <a:endCxn id="12" idx="7"/>
          </p:cNvCxnSpPr>
          <p:nvPr/>
        </p:nvCxnSpPr>
        <p:spPr>
          <a:xfrm>
            <a:off x="5638620" y="4329077"/>
            <a:ext cx="685249" cy="136090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/>
          <p:cNvCxnSpPr>
            <a:stCxn id="66" idx="2"/>
            <a:endCxn id="12" idx="7"/>
          </p:cNvCxnSpPr>
          <p:nvPr/>
        </p:nvCxnSpPr>
        <p:spPr>
          <a:xfrm flipH="1">
            <a:off x="6323869" y="4333647"/>
            <a:ext cx="78049" cy="135633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113"/>
          <p:cNvCxnSpPr>
            <a:stCxn id="63" idx="2"/>
            <a:endCxn id="12" idx="7"/>
          </p:cNvCxnSpPr>
          <p:nvPr/>
        </p:nvCxnSpPr>
        <p:spPr>
          <a:xfrm>
            <a:off x="5638620" y="4980260"/>
            <a:ext cx="685249" cy="7097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cto 116"/>
          <p:cNvCxnSpPr>
            <a:stCxn id="64" idx="2"/>
            <a:endCxn id="12" idx="7"/>
          </p:cNvCxnSpPr>
          <p:nvPr/>
        </p:nvCxnSpPr>
        <p:spPr>
          <a:xfrm flipH="1">
            <a:off x="6323869" y="4980260"/>
            <a:ext cx="78048" cy="7097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cto 119"/>
          <p:cNvCxnSpPr>
            <a:stCxn id="56" idx="2"/>
            <a:endCxn id="12" idx="7"/>
          </p:cNvCxnSpPr>
          <p:nvPr/>
        </p:nvCxnSpPr>
        <p:spPr>
          <a:xfrm flipH="1">
            <a:off x="6323869" y="4982954"/>
            <a:ext cx="1435159" cy="70703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cto 120"/>
          <p:cNvCxnSpPr>
            <a:stCxn id="57" idx="2"/>
            <a:endCxn id="12" idx="7"/>
          </p:cNvCxnSpPr>
          <p:nvPr/>
        </p:nvCxnSpPr>
        <p:spPr>
          <a:xfrm flipH="1">
            <a:off x="6323869" y="4331771"/>
            <a:ext cx="671862" cy="135821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/>
          <p:cNvCxnSpPr>
            <a:stCxn id="58" idx="2"/>
            <a:endCxn id="12" idx="7"/>
          </p:cNvCxnSpPr>
          <p:nvPr/>
        </p:nvCxnSpPr>
        <p:spPr>
          <a:xfrm flipH="1">
            <a:off x="6323869" y="4336341"/>
            <a:ext cx="1435160" cy="135364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122"/>
          <p:cNvCxnSpPr>
            <a:stCxn id="47" idx="2"/>
            <a:endCxn id="12" idx="7"/>
          </p:cNvCxnSpPr>
          <p:nvPr/>
        </p:nvCxnSpPr>
        <p:spPr>
          <a:xfrm flipH="1">
            <a:off x="6323869" y="3744426"/>
            <a:ext cx="671863" cy="194556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123"/>
          <p:cNvCxnSpPr>
            <a:stCxn id="48" idx="2"/>
            <a:endCxn id="12" idx="7"/>
          </p:cNvCxnSpPr>
          <p:nvPr/>
        </p:nvCxnSpPr>
        <p:spPr>
          <a:xfrm flipH="1">
            <a:off x="6323869" y="3744426"/>
            <a:ext cx="1435160" cy="194556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/>
          <p:cNvCxnSpPr>
            <a:stCxn id="55" idx="2"/>
            <a:endCxn id="12" idx="7"/>
          </p:cNvCxnSpPr>
          <p:nvPr/>
        </p:nvCxnSpPr>
        <p:spPr>
          <a:xfrm flipH="1">
            <a:off x="6323869" y="4982954"/>
            <a:ext cx="671862" cy="70703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cto 135"/>
          <p:cNvCxnSpPr>
            <a:stCxn id="49" idx="2"/>
            <a:endCxn id="12" idx="7"/>
          </p:cNvCxnSpPr>
          <p:nvPr/>
        </p:nvCxnSpPr>
        <p:spPr>
          <a:xfrm flipH="1">
            <a:off x="6323869" y="3093243"/>
            <a:ext cx="671863" cy="259674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cto 136"/>
          <p:cNvCxnSpPr>
            <a:stCxn id="50" idx="2"/>
            <a:endCxn id="12" idx="7"/>
          </p:cNvCxnSpPr>
          <p:nvPr/>
        </p:nvCxnSpPr>
        <p:spPr>
          <a:xfrm flipH="1">
            <a:off x="6323869" y="3097813"/>
            <a:ext cx="1435161" cy="259217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Elipse 162"/>
          <p:cNvSpPr/>
          <p:nvPr/>
        </p:nvSpPr>
        <p:spPr>
          <a:xfrm>
            <a:off x="7377379" y="5651555"/>
            <a:ext cx="282886" cy="262421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64" name="Conector recto 163"/>
          <p:cNvCxnSpPr>
            <a:stCxn id="16" idx="4"/>
            <a:endCxn id="163" idx="7"/>
          </p:cNvCxnSpPr>
          <p:nvPr/>
        </p:nvCxnSpPr>
        <p:spPr>
          <a:xfrm>
            <a:off x="5781618" y="3211188"/>
            <a:ext cx="1837219" cy="247879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cto 164"/>
          <p:cNvCxnSpPr>
            <a:stCxn id="56" idx="3"/>
            <a:endCxn id="163" idx="7"/>
          </p:cNvCxnSpPr>
          <p:nvPr/>
        </p:nvCxnSpPr>
        <p:spPr>
          <a:xfrm flipH="1">
            <a:off x="7618837" y="5075733"/>
            <a:ext cx="181619" cy="6142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cto 165"/>
          <p:cNvCxnSpPr>
            <a:stCxn id="48" idx="3"/>
            <a:endCxn id="163" idx="7"/>
          </p:cNvCxnSpPr>
          <p:nvPr/>
        </p:nvCxnSpPr>
        <p:spPr>
          <a:xfrm flipH="1">
            <a:off x="7618837" y="3837205"/>
            <a:ext cx="181620" cy="185278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cto 166"/>
          <p:cNvCxnSpPr>
            <a:stCxn id="15" idx="3"/>
            <a:endCxn id="163" idx="7"/>
          </p:cNvCxnSpPr>
          <p:nvPr/>
        </p:nvCxnSpPr>
        <p:spPr>
          <a:xfrm>
            <a:off x="6444900" y="3823940"/>
            <a:ext cx="1173937" cy="186604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cto 167"/>
          <p:cNvCxnSpPr>
            <a:stCxn id="14" idx="3"/>
            <a:endCxn id="163" idx="7"/>
          </p:cNvCxnSpPr>
          <p:nvPr/>
        </p:nvCxnSpPr>
        <p:spPr>
          <a:xfrm>
            <a:off x="5681603" y="3823940"/>
            <a:ext cx="1937234" cy="186604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cto 168"/>
          <p:cNvCxnSpPr>
            <a:stCxn id="50" idx="4"/>
            <a:endCxn id="163" idx="7"/>
          </p:cNvCxnSpPr>
          <p:nvPr/>
        </p:nvCxnSpPr>
        <p:spPr>
          <a:xfrm flipH="1">
            <a:off x="7618837" y="3229023"/>
            <a:ext cx="281636" cy="246096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cto 169"/>
          <p:cNvCxnSpPr>
            <a:stCxn id="47" idx="3"/>
            <a:endCxn id="163" idx="7"/>
          </p:cNvCxnSpPr>
          <p:nvPr/>
        </p:nvCxnSpPr>
        <p:spPr>
          <a:xfrm>
            <a:off x="7037160" y="3837205"/>
            <a:ext cx="581677" cy="185278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cto 170"/>
          <p:cNvCxnSpPr>
            <a:stCxn id="17" idx="4"/>
            <a:endCxn id="163" idx="7"/>
          </p:cNvCxnSpPr>
          <p:nvPr/>
        </p:nvCxnSpPr>
        <p:spPr>
          <a:xfrm>
            <a:off x="6544916" y="3215758"/>
            <a:ext cx="1073921" cy="247422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cto 171"/>
          <p:cNvCxnSpPr>
            <a:stCxn id="49" idx="4"/>
            <a:endCxn id="163" idx="7"/>
          </p:cNvCxnSpPr>
          <p:nvPr/>
        </p:nvCxnSpPr>
        <p:spPr>
          <a:xfrm>
            <a:off x="7137175" y="3224453"/>
            <a:ext cx="481662" cy="246553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Conector recto 321"/>
          <p:cNvCxnSpPr>
            <a:stCxn id="55" idx="4"/>
            <a:endCxn id="163" idx="7"/>
          </p:cNvCxnSpPr>
          <p:nvPr/>
        </p:nvCxnSpPr>
        <p:spPr>
          <a:xfrm>
            <a:off x="7137174" y="5114164"/>
            <a:ext cx="481663" cy="5758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Conector recto 322"/>
          <p:cNvCxnSpPr>
            <a:stCxn id="64" idx="3"/>
            <a:endCxn id="163" idx="7"/>
          </p:cNvCxnSpPr>
          <p:nvPr/>
        </p:nvCxnSpPr>
        <p:spPr>
          <a:xfrm>
            <a:off x="6443345" y="5073039"/>
            <a:ext cx="1175492" cy="61694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Conector recto 323"/>
          <p:cNvCxnSpPr>
            <a:stCxn id="63" idx="3"/>
            <a:endCxn id="163" idx="7"/>
          </p:cNvCxnSpPr>
          <p:nvPr/>
        </p:nvCxnSpPr>
        <p:spPr>
          <a:xfrm>
            <a:off x="5680048" y="5073039"/>
            <a:ext cx="1938789" cy="61694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Conector recto 324"/>
          <p:cNvCxnSpPr>
            <a:stCxn id="58" idx="4"/>
            <a:endCxn id="163" idx="7"/>
          </p:cNvCxnSpPr>
          <p:nvPr/>
        </p:nvCxnSpPr>
        <p:spPr>
          <a:xfrm flipH="1">
            <a:off x="7618837" y="4467551"/>
            <a:ext cx="281635" cy="122243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Conector recto 325"/>
          <p:cNvCxnSpPr>
            <a:stCxn id="57" idx="4"/>
            <a:endCxn id="163" idx="7"/>
          </p:cNvCxnSpPr>
          <p:nvPr/>
        </p:nvCxnSpPr>
        <p:spPr>
          <a:xfrm>
            <a:off x="7137174" y="4462981"/>
            <a:ext cx="481663" cy="122700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ector recto 326"/>
          <p:cNvCxnSpPr>
            <a:stCxn id="66" idx="3"/>
            <a:endCxn id="163" idx="7"/>
          </p:cNvCxnSpPr>
          <p:nvPr/>
        </p:nvCxnSpPr>
        <p:spPr>
          <a:xfrm>
            <a:off x="6443346" y="4426426"/>
            <a:ext cx="1175491" cy="12635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Conector recto 327"/>
          <p:cNvCxnSpPr>
            <a:stCxn id="65" idx="4"/>
            <a:endCxn id="163" idx="7"/>
          </p:cNvCxnSpPr>
          <p:nvPr/>
        </p:nvCxnSpPr>
        <p:spPr>
          <a:xfrm>
            <a:off x="5780063" y="4460287"/>
            <a:ext cx="1838774" cy="122969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Rectángulo 394"/>
              <p:cNvSpPr/>
              <p:nvPr/>
            </p:nvSpPr>
            <p:spPr>
              <a:xfrm>
                <a:off x="7524705" y="5663269"/>
                <a:ext cx="668708" cy="573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95" name="Rectángulo 3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05" y="5663269"/>
                <a:ext cx="668708" cy="573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1" name="Rectángulo 400"/>
              <p:cNvSpPr/>
              <p:nvPr/>
            </p:nvSpPr>
            <p:spPr>
              <a:xfrm>
                <a:off x="8031078" y="2849035"/>
                <a:ext cx="119038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𝑘𝑥𝑘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401" name="Rectángulo 4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078" y="2849035"/>
                <a:ext cx="119038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5" name="CuadroTexto 404"/>
              <p:cNvSpPr txBox="1"/>
              <p:nvPr/>
            </p:nvSpPr>
            <p:spPr>
              <a:xfrm>
                <a:off x="7475109" y="5044215"/>
                <a:ext cx="1235129" cy="6058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sz="3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s-E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s-ES" sz="3200" dirty="0"/>
              </a:p>
            </p:txBody>
          </p:sp>
        </mc:Choice>
        <mc:Fallback xmlns="">
          <p:sp>
            <p:nvSpPr>
              <p:cNvPr id="405" name="CuadroTexto 4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109" y="5044215"/>
                <a:ext cx="1235129" cy="6058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6" name="Rectángulo 405"/>
          <p:cNvSpPr/>
          <p:nvPr/>
        </p:nvSpPr>
        <p:spPr>
          <a:xfrm>
            <a:off x="5482201" y="2124864"/>
            <a:ext cx="2942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ea typeface="Cambria Math" panose="02040503050406030204" pitchFamily="18" charset="0"/>
              </a:rPr>
              <a:t>Topología Rectangular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7012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/>
          <p:cNvSpPr/>
          <p:nvPr/>
        </p:nvSpPr>
        <p:spPr>
          <a:xfrm>
            <a:off x="0" y="0"/>
            <a:ext cx="12192000" cy="7411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t="17515" b="42961"/>
          <a:stretch/>
        </p:blipFill>
        <p:spPr>
          <a:xfrm>
            <a:off x="10366408" y="0"/>
            <a:ext cx="1838475" cy="726617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274421" y="108962"/>
            <a:ext cx="6506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Sistemas de Inteligencia </a:t>
            </a:r>
            <a:r>
              <a:rPr lang="es-ES" sz="2800" b="1" dirty="0" smtClean="0">
                <a:solidFill>
                  <a:schemeClr val="bg1"/>
                </a:solidFill>
              </a:rPr>
              <a:t>Artificial 2024 2Q </a:t>
            </a:r>
            <a:endParaRPr lang="es-ES" sz="2800" b="1" dirty="0">
              <a:solidFill>
                <a:schemeClr val="bg1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130345" y="1008791"/>
            <a:ext cx="209211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2400" b="1" dirty="0" smtClean="0"/>
              <a:t>Red de </a:t>
            </a:r>
            <a:r>
              <a:rPr lang="es-ES" sz="2400" b="1" dirty="0" err="1" smtClean="0"/>
              <a:t>Kohonen</a:t>
            </a:r>
            <a:endParaRPr lang="es-E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/>
              <p:cNvSpPr txBox="1"/>
              <p:nvPr/>
            </p:nvSpPr>
            <p:spPr>
              <a:xfrm>
                <a:off x="7666601" y="3527080"/>
                <a:ext cx="40701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𝑖𝑛𝑖𝑐𝑖𝑎𝑙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𝐷𝑖𝑠𝑡𝑟𝑖𝑏𝑢𝑐𝑖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𝑢𝑛𝑖𝑓𝑜𝑟𝑚𝑒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(0;1)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4" name="CuadroTexto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601" y="3527080"/>
                <a:ext cx="4070152" cy="276999"/>
              </a:xfrm>
              <a:prstGeom prst="rect">
                <a:avLst/>
              </a:prstGeom>
              <a:blipFill>
                <a:blip r:embed="rId3"/>
                <a:stretch>
                  <a:fillRect l="-1049" t="-4444" r="-1799" b="-35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7666601" y="3125985"/>
                <a:ext cx="2271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𝑉𝑒𝑐𝑖𝑛𝑑𝑎𝑑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𝑖𝑛𝑖𝑐𝑖𝑎𝑙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601" y="3125985"/>
                <a:ext cx="2271839" cy="276999"/>
              </a:xfrm>
              <a:prstGeom prst="rect">
                <a:avLst/>
              </a:prstGeom>
              <a:blipFill>
                <a:blip r:embed="rId4"/>
                <a:stretch>
                  <a:fillRect l="-1075" r="-2151" b="-15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7666601" y="3928175"/>
                <a:ext cx="27447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𝑡𝑎𝑠𝑎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𝑎𝑝𝑟𝑒𝑛𝑑𝑖𝑧𝑎𝑗𝑒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601" y="3928175"/>
                <a:ext cx="274472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Rectángulo 395"/>
              <p:cNvSpPr/>
              <p:nvPr/>
            </p:nvSpPr>
            <p:spPr>
              <a:xfrm>
                <a:off x="979765" y="1606842"/>
                <a:ext cx="7790851" cy="943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sz="2400" dirty="0" smtClean="0">
                    <a:ea typeface="Cambria Math" panose="02040503050406030204" pitchFamily="18" charset="0"/>
                  </a:rPr>
                  <a:t>Neurona ganadora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|"/>
                        <m:endChr m:val="|"/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p>
                        </m:sSubSup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s-E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s-ES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s-E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sup>
                                        </m:sSubSup>
                                        <m:r>
                                          <a:rPr lang="es-E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s-E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s-ES" sz="2400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e>
                        </m:d>
                      </m:e>
                    </m:func>
                  </m:oMath>
                </a14:m>
                <a:endParaRPr lang="es-ES" sz="2400" dirty="0"/>
              </a:p>
            </p:txBody>
          </p:sp>
        </mc:Choice>
        <mc:Fallback xmlns="">
          <p:sp>
            <p:nvSpPr>
              <p:cNvPr id="396" name="Rectángulo 3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65" y="1606842"/>
                <a:ext cx="7790851" cy="943913"/>
              </a:xfrm>
              <a:prstGeom prst="rect">
                <a:avLst/>
              </a:prstGeom>
              <a:blipFill>
                <a:blip r:embed="rId6"/>
                <a:stretch>
                  <a:fillRect l="-125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8" name="CuadroTexto 397"/>
              <p:cNvSpPr txBox="1"/>
              <p:nvPr/>
            </p:nvSpPr>
            <p:spPr>
              <a:xfrm>
                <a:off x="1069849" y="2595840"/>
                <a:ext cx="5992350" cy="5301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s-E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𝑛𝑢𝑒𝑣𝑜</m:t>
                        </m:r>
                      </m:sub>
                      <m:sup>
                        <m:r>
                          <a:rPr lang="es-E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E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𝑣𝑖𝑒𝑗𝑜</m:t>
                        </m:r>
                      </m:sub>
                      <m:sup>
                        <m:r>
                          <a:rPr lang="es-E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s-E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s-E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</m:oMath>
                </a14:m>
                <a:r>
                  <a:rPr lang="es-ES" sz="2800" dirty="0" smtClean="0"/>
                  <a:t>-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𝑣𝑖𝑒𝑗𝑜</m:t>
                        </m:r>
                      </m:sub>
                      <m:sup>
                        <m:r>
                          <a:rPr lang="es-E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</m:oMath>
                </a14:m>
                <a:r>
                  <a:rPr lang="es-ES" sz="2800" dirty="0" smtClean="0"/>
                  <a:t>)</a:t>
                </a:r>
                <a:endParaRPr lang="es-ES" sz="2800" dirty="0"/>
              </a:p>
            </p:txBody>
          </p:sp>
        </mc:Choice>
        <mc:Fallback xmlns="">
          <p:sp>
            <p:nvSpPr>
              <p:cNvPr id="398" name="CuadroTexto 3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49" y="2595840"/>
                <a:ext cx="5992350" cy="530145"/>
              </a:xfrm>
              <a:prstGeom prst="rect">
                <a:avLst/>
              </a:prstGeom>
              <a:blipFill>
                <a:blip r:embed="rId7"/>
                <a:stretch>
                  <a:fillRect t="-14943" r="-2342" b="-2643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Rectángulo 398"/>
              <p:cNvSpPr/>
              <p:nvPr/>
            </p:nvSpPr>
            <p:spPr>
              <a:xfrm>
                <a:off x="979765" y="3259761"/>
                <a:ext cx="4425699" cy="8263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([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E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𝑔𝑎𝑛𝑎𝑑𝑜𝑟𝑎</m:t>
                                  </m:r>
                                </m:sub>
                              </m:s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99" name="Rectángulo 3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65" y="3259761"/>
                <a:ext cx="4425699" cy="8263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0" name="Rectángulo 399"/>
              <p:cNvSpPr/>
              <p:nvPr/>
            </p:nvSpPr>
            <p:spPr>
              <a:xfrm>
                <a:off x="979765" y="4107491"/>
                <a:ext cx="3239605" cy="734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𝑖𝑡𝑒𝑟</m:t>
                              </m:r>
                            </m:num>
                            <m:den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𝑖𝑡𝑒𝑟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den>
                          </m:f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400" name="Rectángulo 3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65" y="4107491"/>
                <a:ext cx="3239605" cy="7349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Rectángulo 401"/>
              <p:cNvSpPr/>
              <p:nvPr/>
            </p:nvSpPr>
            <p:spPr>
              <a:xfrm>
                <a:off x="979765" y="5078484"/>
                <a:ext cx="1642180" cy="528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=5</m:t>
                      </m:r>
                      <m:rad>
                        <m:radPr>
                          <m:degHide m:val="on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402" name="Rectángulo 4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65" y="5078484"/>
                <a:ext cx="1642180" cy="5280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4" name="Rectángulo 403"/>
          <p:cNvSpPr/>
          <p:nvPr/>
        </p:nvSpPr>
        <p:spPr>
          <a:xfrm>
            <a:off x="2742384" y="5078484"/>
            <a:ext cx="394599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dirty="0" err="1"/>
              <a:t>Vesanto</a:t>
            </a:r>
            <a:r>
              <a:rPr lang="es-ES" sz="1100" dirty="0"/>
              <a:t>, J., </a:t>
            </a:r>
            <a:r>
              <a:rPr lang="es-ES" sz="1100" dirty="0" err="1"/>
              <a:t>Himberg</a:t>
            </a:r>
            <a:r>
              <a:rPr lang="es-ES" sz="1100" dirty="0"/>
              <a:t>, J., </a:t>
            </a:r>
            <a:r>
              <a:rPr lang="es-ES" sz="1100" dirty="0" err="1"/>
              <a:t>Alhoniemi</a:t>
            </a:r>
            <a:r>
              <a:rPr lang="es-ES" sz="1100" dirty="0"/>
              <a:t>, E., &amp; </a:t>
            </a:r>
            <a:r>
              <a:rPr lang="es-ES" sz="1100" dirty="0" err="1"/>
              <a:t>Parhankangas</a:t>
            </a:r>
            <a:r>
              <a:rPr lang="es-ES" sz="1100" dirty="0"/>
              <a:t>, J. (1999, </a:t>
            </a:r>
            <a:r>
              <a:rPr lang="es-ES" sz="1100" dirty="0" err="1"/>
              <a:t>November</a:t>
            </a:r>
            <a:r>
              <a:rPr lang="es-ES" sz="1100" dirty="0"/>
              <a:t>). </a:t>
            </a:r>
            <a:r>
              <a:rPr lang="es-ES" sz="1100" dirty="0" err="1"/>
              <a:t>Self-organizing</a:t>
            </a:r>
            <a:r>
              <a:rPr lang="es-ES" sz="1100" dirty="0"/>
              <a:t> </a:t>
            </a:r>
            <a:r>
              <a:rPr lang="es-ES" sz="1100" dirty="0" err="1"/>
              <a:t>map</a:t>
            </a:r>
            <a:r>
              <a:rPr lang="es-ES" sz="1100" dirty="0"/>
              <a:t> in Matlab: </a:t>
            </a:r>
            <a:r>
              <a:rPr lang="es-ES" sz="1100" dirty="0" err="1"/>
              <a:t>the</a:t>
            </a:r>
            <a:r>
              <a:rPr lang="es-ES" sz="1100" dirty="0"/>
              <a:t> SOM </a:t>
            </a:r>
            <a:r>
              <a:rPr lang="es-ES" sz="1100" dirty="0" err="1"/>
              <a:t>Toolbox</a:t>
            </a:r>
            <a:r>
              <a:rPr lang="es-ES" sz="1100" dirty="0"/>
              <a:t>. In </a:t>
            </a:r>
            <a:r>
              <a:rPr lang="es-ES" sz="1100" dirty="0" err="1"/>
              <a:t>Proceedings</a:t>
            </a:r>
            <a:r>
              <a:rPr lang="es-ES" sz="1100" dirty="0"/>
              <a:t> of </a:t>
            </a:r>
            <a:r>
              <a:rPr lang="es-ES" sz="1100" dirty="0" err="1"/>
              <a:t>the</a:t>
            </a:r>
            <a:r>
              <a:rPr lang="es-ES" sz="1100" dirty="0"/>
              <a:t> Matlab DSP </a:t>
            </a:r>
            <a:r>
              <a:rPr lang="es-ES" sz="1100" dirty="0" err="1"/>
              <a:t>conference</a:t>
            </a:r>
            <a:r>
              <a:rPr lang="es-ES" sz="1100" dirty="0"/>
              <a:t> (Vol. 99, pp. 16-17).</a:t>
            </a:r>
          </a:p>
        </p:txBody>
      </p:sp>
    </p:spTree>
    <p:extLst>
      <p:ext uri="{BB962C8B-B14F-4D97-AF65-F5344CB8AC3E}">
        <p14:creationId xmlns:p14="http://schemas.microsoft.com/office/powerpoint/2010/main" val="341151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10268</TotalTime>
  <Words>1145</Words>
  <Application>Microsoft Office PowerPoint</Application>
  <PresentationFormat>Panorámica</PresentationFormat>
  <Paragraphs>404</Paragraphs>
  <Slides>59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Tema de Office</vt:lpstr>
      <vt:lpstr>(20242Q) 72.27 - Sistemas de Inteligencia Artificial - Comisión: 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 1.1</vt:lpstr>
      <vt:lpstr>Presentación de PowerPoint</vt:lpstr>
      <vt:lpstr>Resultados</vt:lpstr>
      <vt:lpstr>Resultados</vt:lpstr>
      <vt:lpstr>Resultados</vt:lpstr>
      <vt:lpstr>Resultados</vt:lpstr>
      <vt:lpstr>Resultados</vt:lpstr>
      <vt:lpstr>Resultados</vt:lpstr>
      <vt:lpstr>Presentación de PowerPoint</vt:lpstr>
      <vt:lpstr>Presentación de PowerPoint</vt:lpstr>
      <vt:lpstr>Problema con el código </vt:lpstr>
      <vt:lpstr>Resultados</vt:lpstr>
      <vt:lpstr>Resultados</vt:lpstr>
      <vt:lpstr>Presentación de PowerPoint</vt:lpstr>
      <vt:lpstr>Presentación de PowerPoint</vt:lpstr>
      <vt:lpstr>Presentación de PowerPoint</vt:lpstr>
      <vt:lpstr>Ejercicio 1.2</vt:lpstr>
      <vt:lpstr>Presentación de PowerPoint</vt:lpstr>
      <vt:lpstr>Presentación de PowerPoint</vt:lpstr>
      <vt:lpstr>Presentación de PowerPoint</vt:lpstr>
      <vt:lpstr>PCA Lineal Estandarización estándar</vt:lpstr>
      <vt:lpstr>Presentación de PowerPoint</vt:lpstr>
      <vt:lpstr>Ejercicio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por la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</dc:creator>
  <cp:lastModifiedBy>Jorge</cp:lastModifiedBy>
  <cp:revision>335</cp:revision>
  <dcterms:created xsi:type="dcterms:W3CDTF">2024-08-24T19:53:54Z</dcterms:created>
  <dcterms:modified xsi:type="dcterms:W3CDTF">2024-10-29T16:08:38Z</dcterms:modified>
</cp:coreProperties>
</file>